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p:sldMasterIdLst>
    <p:sldMasterId id="2147483648" r:id="rId4"/>
  </p:sldMasterIdLst>
  <p:notesMasterIdLst>
    <p:notesMasterId r:id="rId26"/>
  </p:notesMasterIdLst>
  <p:handoutMasterIdLst>
    <p:handoutMasterId r:id="rId27"/>
  </p:handoutMasterIdLst>
  <p:sldIdLst>
    <p:sldId id="256" r:id="rId5"/>
    <p:sldId id="375" r:id="rId6"/>
    <p:sldId id="398" r:id="rId7"/>
    <p:sldId id="396" r:id="rId8"/>
    <p:sldId id="430" r:id="rId9"/>
    <p:sldId id="399" r:id="rId10"/>
    <p:sldId id="401" r:id="rId11"/>
    <p:sldId id="400" r:id="rId12"/>
    <p:sldId id="421" r:id="rId13"/>
    <p:sldId id="422" r:id="rId14"/>
    <p:sldId id="402" r:id="rId15"/>
    <p:sldId id="403" r:id="rId16"/>
    <p:sldId id="404" r:id="rId17"/>
    <p:sldId id="405" r:id="rId18"/>
    <p:sldId id="424" r:id="rId19"/>
    <p:sldId id="407" r:id="rId20"/>
    <p:sldId id="426" r:id="rId21"/>
    <p:sldId id="427" r:id="rId22"/>
    <p:sldId id="412" r:id="rId23"/>
    <p:sldId id="413" r:id="rId24"/>
    <p:sldId id="331" r:id="rId2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20000"/>
      </a:lnSpc>
      <a:spcBef>
        <a:spcPts val="0"/>
      </a:spcBef>
      <a:spcAft>
        <a:spcPts val="0"/>
      </a:spcAft>
      <a:buClrTx/>
      <a:buSzTx/>
      <a:buFontTx/>
      <a:buNone/>
      <a:tabLst/>
      <a:defRPr kumimoji="0" sz="2800" b="0" i="0" u="none" strike="noStrike" cap="none" spc="0" normalizeH="0" baseline="0">
        <a:ln>
          <a:noFill/>
        </a:ln>
        <a:solidFill>
          <a:srgbClr val="33334F"/>
        </a:solidFill>
        <a:effectLst/>
        <a:uFillTx/>
        <a:latin typeface="Nudista"/>
        <a:ea typeface="Nudista"/>
        <a:cs typeface="Nudista"/>
        <a:sym typeface="Nudista"/>
      </a:defRPr>
    </a:lvl1pPr>
    <a:lvl2pPr marL="0" marR="0" indent="228600" algn="l" defTabSz="825500" rtl="0" fontAlgn="auto" latinLnBrk="0" hangingPunct="0">
      <a:lnSpc>
        <a:spcPct val="120000"/>
      </a:lnSpc>
      <a:spcBef>
        <a:spcPts val="0"/>
      </a:spcBef>
      <a:spcAft>
        <a:spcPts val="0"/>
      </a:spcAft>
      <a:buClrTx/>
      <a:buSzTx/>
      <a:buFontTx/>
      <a:buNone/>
      <a:tabLst/>
      <a:defRPr kumimoji="0" sz="2800" b="0" i="0" u="none" strike="noStrike" cap="none" spc="0" normalizeH="0" baseline="0">
        <a:ln>
          <a:noFill/>
        </a:ln>
        <a:solidFill>
          <a:srgbClr val="33334F"/>
        </a:solidFill>
        <a:effectLst/>
        <a:uFillTx/>
        <a:latin typeface="Nudista"/>
        <a:ea typeface="Nudista"/>
        <a:cs typeface="Nudista"/>
        <a:sym typeface="Nudista"/>
      </a:defRPr>
    </a:lvl2pPr>
    <a:lvl3pPr marL="0" marR="0" indent="457200" algn="l" defTabSz="825500" rtl="0" fontAlgn="auto" latinLnBrk="0" hangingPunct="0">
      <a:lnSpc>
        <a:spcPct val="120000"/>
      </a:lnSpc>
      <a:spcBef>
        <a:spcPts val="0"/>
      </a:spcBef>
      <a:spcAft>
        <a:spcPts val="0"/>
      </a:spcAft>
      <a:buClrTx/>
      <a:buSzTx/>
      <a:buFontTx/>
      <a:buNone/>
      <a:tabLst/>
      <a:defRPr kumimoji="0" sz="2800" b="0" i="0" u="none" strike="noStrike" cap="none" spc="0" normalizeH="0" baseline="0">
        <a:ln>
          <a:noFill/>
        </a:ln>
        <a:solidFill>
          <a:srgbClr val="33334F"/>
        </a:solidFill>
        <a:effectLst/>
        <a:uFillTx/>
        <a:latin typeface="Nudista"/>
        <a:ea typeface="Nudista"/>
        <a:cs typeface="Nudista"/>
        <a:sym typeface="Nudista"/>
      </a:defRPr>
    </a:lvl3pPr>
    <a:lvl4pPr marL="0" marR="0" indent="685800" algn="l" defTabSz="825500" rtl="0" fontAlgn="auto" latinLnBrk="0" hangingPunct="0">
      <a:lnSpc>
        <a:spcPct val="120000"/>
      </a:lnSpc>
      <a:spcBef>
        <a:spcPts val="0"/>
      </a:spcBef>
      <a:spcAft>
        <a:spcPts val="0"/>
      </a:spcAft>
      <a:buClrTx/>
      <a:buSzTx/>
      <a:buFontTx/>
      <a:buNone/>
      <a:tabLst/>
      <a:defRPr kumimoji="0" sz="2800" b="0" i="0" u="none" strike="noStrike" cap="none" spc="0" normalizeH="0" baseline="0">
        <a:ln>
          <a:noFill/>
        </a:ln>
        <a:solidFill>
          <a:srgbClr val="33334F"/>
        </a:solidFill>
        <a:effectLst/>
        <a:uFillTx/>
        <a:latin typeface="Nudista"/>
        <a:ea typeface="Nudista"/>
        <a:cs typeface="Nudista"/>
        <a:sym typeface="Nudista"/>
      </a:defRPr>
    </a:lvl4pPr>
    <a:lvl5pPr marL="0" marR="0" indent="914400" algn="l" defTabSz="825500" rtl="0" fontAlgn="auto" latinLnBrk="0" hangingPunct="0">
      <a:lnSpc>
        <a:spcPct val="120000"/>
      </a:lnSpc>
      <a:spcBef>
        <a:spcPts val="0"/>
      </a:spcBef>
      <a:spcAft>
        <a:spcPts val="0"/>
      </a:spcAft>
      <a:buClrTx/>
      <a:buSzTx/>
      <a:buFontTx/>
      <a:buNone/>
      <a:tabLst/>
      <a:defRPr kumimoji="0" sz="2800" b="0" i="0" u="none" strike="noStrike" cap="none" spc="0" normalizeH="0" baseline="0">
        <a:ln>
          <a:noFill/>
        </a:ln>
        <a:solidFill>
          <a:srgbClr val="33334F"/>
        </a:solidFill>
        <a:effectLst/>
        <a:uFillTx/>
        <a:latin typeface="Nudista"/>
        <a:ea typeface="Nudista"/>
        <a:cs typeface="Nudista"/>
        <a:sym typeface="Nudista"/>
      </a:defRPr>
    </a:lvl5pPr>
    <a:lvl6pPr marL="0" marR="0" indent="1143000" algn="l" defTabSz="825500" rtl="0" fontAlgn="auto" latinLnBrk="0" hangingPunct="0">
      <a:lnSpc>
        <a:spcPct val="120000"/>
      </a:lnSpc>
      <a:spcBef>
        <a:spcPts val="0"/>
      </a:spcBef>
      <a:spcAft>
        <a:spcPts val="0"/>
      </a:spcAft>
      <a:buClrTx/>
      <a:buSzTx/>
      <a:buFontTx/>
      <a:buNone/>
      <a:tabLst/>
      <a:defRPr kumimoji="0" sz="2800" b="0" i="0" u="none" strike="noStrike" cap="none" spc="0" normalizeH="0" baseline="0">
        <a:ln>
          <a:noFill/>
        </a:ln>
        <a:solidFill>
          <a:srgbClr val="33334F"/>
        </a:solidFill>
        <a:effectLst/>
        <a:uFillTx/>
        <a:latin typeface="Nudista"/>
        <a:ea typeface="Nudista"/>
        <a:cs typeface="Nudista"/>
        <a:sym typeface="Nudista"/>
      </a:defRPr>
    </a:lvl6pPr>
    <a:lvl7pPr marL="0" marR="0" indent="1371600" algn="l" defTabSz="825500" rtl="0" fontAlgn="auto" latinLnBrk="0" hangingPunct="0">
      <a:lnSpc>
        <a:spcPct val="120000"/>
      </a:lnSpc>
      <a:spcBef>
        <a:spcPts val="0"/>
      </a:spcBef>
      <a:spcAft>
        <a:spcPts val="0"/>
      </a:spcAft>
      <a:buClrTx/>
      <a:buSzTx/>
      <a:buFontTx/>
      <a:buNone/>
      <a:tabLst/>
      <a:defRPr kumimoji="0" sz="2800" b="0" i="0" u="none" strike="noStrike" cap="none" spc="0" normalizeH="0" baseline="0">
        <a:ln>
          <a:noFill/>
        </a:ln>
        <a:solidFill>
          <a:srgbClr val="33334F"/>
        </a:solidFill>
        <a:effectLst/>
        <a:uFillTx/>
        <a:latin typeface="Nudista"/>
        <a:ea typeface="Nudista"/>
        <a:cs typeface="Nudista"/>
        <a:sym typeface="Nudista"/>
      </a:defRPr>
    </a:lvl7pPr>
    <a:lvl8pPr marL="0" marR="0" indent="1600200" algn="l" defTabSz="825500" rtl="0" fontAlgn="auto" latinLnBrk="0" hangingPunct="0">
      <a:lnSpc>
        <a:spcPct val="120000"/>
      </a:lnSpc>
      <a:spcBef>
        <a:spcPts val="0"/>
      </a:spcBef>
      <a:spcAft>
        <a:spcPts val="0"/>
      </a:spcAft>
      <a:buClrTx/>
      <a:buSzTx/>
      <a:buFontTx/>
      <a:buNone/>
      <a:tabLst/>
      <a:defRPr kumimoji="0" sz="2800" b="0" i="0" u="none" strike="noStrike" cap="none" spc="0" normalizeH="0" baseline="0">
        <a:ln>
          <a:noFill/>
        </a:ln>
        <a:solidFill>
          <a:srgbClr val="33334F"/>
        </a:solidFill>
        <a:effectLst/>
        <a:uFillTx/>
        <a:latin typeface="Nudista"/>
        <a:ea typeface="Nudista"/>
        <a:cs typeface="Nudista"/>
        <a:sym typeface="Nudista"/>
      </a:defRPr>
    </a:lvl8pPr>
    <a:lvl9pPr marL="0" marR="0" indent="1828800" algn="l" defTabSz="825500" rtl="0" fontAlgn="auto" latinLnBrk="0" hangingPunct="0">
      <a:lnSpc>
        <a:spcPct val="120000"/>
      </a:lnSpc>
      <a:spcBef>
        <a:spcPts val="0"/>
      </a:spcBef>
      <a:spcAft>
        <a:spcPts val="0"/>
      </a:spcAft>
      <a:buClrTx/>
      <a:buSzTx/>
      <a:buFontTx/>
      <a:buNone/>
      <a:tabLst/>
      <a:defRPr kumimoji="0" sz="2800" b="0" i="0" u="none" strike="noStrike" cap="none" spc="0" normalizeH="0" baseline="0">
        <a:ln>
          <a:noFill/>
        </a:ln>
        <a:solidFill>
          <a:srgbClr val="33334F"/>
        </a:solidFill>
        <a:effectLst/>
        <a:uFillTx/>
        <a:latin typeface="Nudista"/>
        <a:ea typeface="Nudista"/>
        <a:cs typeface="Nudista"/>
        <a:sym typeface="Nudist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266"/>
    <a:srgbClr val="E6695E"/>
    <a:srgbClr val="5BC6C7"/>
    <a:srgbClr val="B7A0F8"/>
    <a:srgbClr val="A296C9"/>
    <a:srgbClr val="FFFFFF"/>
    <a:srgbClr val="F7FAFC"/>
    <a:srgbClr val="0B4E6A"/>
    <a:srgbClr val="000000"/>
    <a:srgbClr val="4F57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349"/>
    <p:restoredTop sz="86530"/>
  </p:normalViewPr>
  <p:slideViewPr>
    <p:cSldViewPr snapToGrid="0" snapToObjects="1">
      <p:cViewPr varScale="1">
        <p:scale>
          <a:sx n="50" d="100"/>
          <a:sy n="50" d="100"/>
        </p:scale>
        <p:origin x="232"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EF265BB0-4B56-5239-5772-367505CB6F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a:extLst>
              <a:ext uri="{FF2B5EF4-FFF2-40B4-BE49-F238E27FC236}">
                <a16:creationId xmlns:a16="http://schemas.microsoft.com/office/drawing/2014/main" id="{CF97478F-44E0-C254-7E61-B71293AD17C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C3B322-4617-C44F-8ACD-E9D95CBC28A8}" type="datetimeFigureOut">
              <a:rPr lang="nl-BE" smtClean="0"/>
              <a:t>8/11/2023</a:t>
            </a:fld>
            <a:endParaRPr lang="nl-BE"/>
          </a:p>
        </p:txBody>
      </p:sp>
      <p:sp>
        <p:nvSpPr>
          <p:cNvPr id="4" name="Tijdelijke aanduiding voor voettekst 3">
            <a:extLst>
              <a:ext uri="{FF2B5EF4-FFF2-40B4-BE49-F238E27FC236}">
                <a16:creationId xmlns:a16="http://schemas.microsoft.com/office/drawing/2014/main" id="{98E86F06-0C86-69A3-7109-470A33283FB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a:extLst>
              <a:ext uri="{FF2B5EF4-FFF2-40B4-BE49-F238E27FC236}">
                <a16:creationId xmlns:a16="http://schemas.microsoft.com/office/drawing/2014/main" id="{DC93B66A-8643-DCA2-6884-A18C2F54E9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F39BC7-32B4-384D-B5B6-D5478E4B563F}" type="slidenum">
              <a:rPr lang="nl-BE" smtClean="0"/>
              <a:t>‹nr.›</a:t>
            </a:fld>
            <a:endParaRPr lang="nl-BE"/>
          </a:p>
        </p:txBody>
      </p:sp>
    </p:spTree>
    <p:extLst>
      <p:ext uri="{BB962C8B-B14F-4D97-AF65-F5344CB8AC3E}">
        <p14:creationId xmlns:p14="http://schemas.microsoft.com/office/powerpoint/2010/main" val="10939073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9" name="Shape 179"/>
          <p:cNvSpPr>
            <a:spLocks noGrp="1" noRot="1" noChangeAspect="1"/>
          </p:cNvSpPr>
          <p:nvPr>
            <p:ph type="sldImg"/>
          </p:nvPr>
        </p:nvSpPr>
        <p:spPr>
          <a:xfrm>
            <a:off x="1143000" y="685800"/>
            <a:ext cx="4572000" cy="3429000"/>
          </a:xfrm>
          <a:prstGeom prst="rect">
            <a:avLst/>
          </a:prstGeom>
        </p:spPr>
        <p:txBody>
          <a:bodyPr/>
          <a:lstStyle/>
          <a:p>
            <a:endParaRPr/>
          </a:p>
        </p:txBody>
      </p:sp>
      <p:sp>
        <p:nvSpPr>
          <p:cNvPr id="180" name="Shape 18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hf hdr="0" ftr="0" dt="0"/>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tools.ietf.or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 name="Google Shape;4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BE" b="0" dirty="0">
                <a:solidFill>
                  <a:srgbClr val="D4D4D4"/>
                </a:solidFill>
                <a:effectLst/>
                <a:latin typeface="Menlo" panose="020B0609030804020204" pitchFamily="49" charset="0"/>
              </a:rPr>
              <a:t>Type:  Stable, tells exactly with kind of error is represented</a:t>
            </a:r>
          </a:p>
          <a:p>
            <a:r>
              <a:rPr lang="nl-BE" b="0" dirty="0">
                <a:solidFill>
                  <a:srgbClr val="D4D4D4"/>
                </a:solidFill>
                <a:effectLst/>
                <a:latin typeface="Menlo" panose="020B0609030804020204" pitchFamily="49" charset="0"/>
              </a:rPr>
              <a:t>Trace: Extention</a:t>
            </a:r>
            <a:endParaRPr lang="nl-BE" dirty="0"/>
          </a:p>
        </p:txBody>
      </p:sp>
    </p:spTree>
    <p:extLst>
      <p:ext uri="{BB962C8B-B14F-4D97-AF65-F5344CB8AC3E}">
        <p14:creationId xmlns:p14="http://schemas.microsoft.com/office/powerpoint/2010/main" val="1382239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BE" b="0" dirty="0">
                <a:solidFill>
                  <a:srgbClr val="D4D4D4"/>
                </a:solidFill>
                <a:effectLst/>
                <a:latin typeface="Menlo" panose="020B0609030804020204" pitchFamily="49" charset="0"/>
              </a:rPr>
              <a:t>Type:  Stable, tells exactly with kind of error is represented</a:t>
            </a:r>
          </a:p>
          <a:p>
            <a:r>
              <a:rPr lang="nl-BE" b="0" dirty="0">
                <a:solidFill>
                  <a:srgbClr val="D4D4D4"/>
                </a:solidFill>
                <a:effectLst/>
                <a:latin typeface="Menlo" panose="020B0609030804020204" pitchFamily="49" charset="0"/>
              </a:rPr>
              <a:t>Trace: Extention</a:t>
            </a:r>
            <a:endParaRPr lang="nl-BE" dirty="0"/>
          </a:p>
        </p:txBody>
      </p:sp>
    </p:spTree>
    <p:extLst>
      <p:ext uri="{BB962C8B-B14F-4D97-AF65-F5344CB8AC3E}">
        <p14:creationId xmlns:p14="http://schemas.microsoft.com/office/powerpoint/2010/main" val="32020882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BE" b="0" dirty="0">
                <a:solidFill>
                  <a:srgbClr val="D4D4D4"/>
                </a:solidFill>
                <a:effectLst/>
                <a:latin typeface="Menlo" panose="020B0609030804020204" pitchFamily="49" charset="0"/>
              </a:rPr>
              <a:t>Type:  Stable, tells exactly with kind of error is represented</a:t>
            </a:r>
          </a:p>
          <a:p>
            <a:r>
              <a:rPr lang="nl-BE" b="0" dirty="0">
                <a:solidFill>
                  <a:srgbClr val="D4D4D4"/>
                </a:solidFill>
                <a:effectLst/>
                <a:latin typeface="Menlo" panose="020B0609030804020204" pitchFamily="49" charset="0"/>
              </a:rPr>
              <a:t>Trace: Extention</a:t>
            </a:r>
            <a:endParaRPr lang="nl-BE" dirty="0"/>
          </a:p>
        </p:txBody>
      </p:sp>
    </p:spTree>
    <p:extLst>
      <p:ext uri="{BB962C8B-B14F-4D97-AF65-F5344CB8AC3E}">
        <p14:creationId xmlns:p14="http://schemas.microsoft.com/office/powerpoint/2010/main" val="1416102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BE" b="0" i="0" u="none" strike="noStrike" dirty="0">
                <a:solidFill>
                  <a:srgbClr val="D1D5DB"/>
                </a:solidFill>
                <a:effectLst/>
                <a:latin typeface="Söhne"/>
              </a:rPr>
              <a:t>.NET Core middleware is a pipeline of components in ASP.NET Core that processes HTTP requests and responses, allowing for customization and extension of web application functionality.</a:t>
            </a:r>
            <a:endParaRPr lang="nl-BE" dirty="0"/>
          </a:p>
          <a:p>
            <a:r>
              <a:rPr lang="nl-BE" dirty="0"/>
              <a:t>VALIDATIES</a:t>
            </a:r>
          </a:p>
          <a:p>
            <a:r>
              <a:rPr lang="nl-BE" dirty="0"/>
              <a:t>ERRORS TWEEDE</a:t>
            </a:r>
          </a:p>
        </p:txBody>
      </p:sp>
    </p:spTree>
    <p:extLst>
      <p:ext uri="{BB962C8B-B14F-4D97-AF65-F5344CB8AC3E}">
        <p14:creationId xmlns:p14="http://schemas.microsoft.com/office/powerpoint/2010/main" val="15220388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pPr marL="342900" indent="-342900">
              <a:buFontTx/>
              <a:buChar char="-"/>
            </a:pPr>
            <a:r>
              <a:rPr lang="nl-BE" b="0" i="0" u="none" strike="noStrike" dirty="0">
                <a:solidFill>
                  <a:srgbClr val="FFFFFF"/>
                </a:solidFill>
                <a:effectLst/>
                <a:latin typeface="Arial" panose="020B0604020202020204" pitchFamily="34" charset="0"/>
              </a:rPr>
              <a:t>MediatR which is an implementation of the Mediator pattern that enables .net core developers to build simpler code by making all components communicate via a </a:t>
            </a:r>
            <a:r>
              <a:rPr lang="nl-BE" b="0" i="1" u="none" strike="noStrike" dirty="0">
                <a:solidFill>
                  <a:srgbClr val="FFFFFF"/>
                </a:solidFill>
                <a:effectLst/>
                <a:latin typeface="Arial" panose="020B0604020202020204" pitchFamily="34" charset="0"/>
              </a:rPr>
              <a:t>mediator</a:t>
            </a:r>
            <a:r>
              <a:rPr lang="nl-BE" b="0" i="0" u="none" strike="noStrike" dirty="0">
                <a:solidFill>
                  <a:srgbClr val="FFFFFF"/>
                </a:solidFill>
                <a:effectLst/>
                <a:latin typeface="Arial" panose="020B0604020202020204" pitchFamily="34" charset="0"/>
              </a:rPr>
              <a:t>object, instead of directly with each other. Helping code to remain highly decoupled and reducing complex dependencies between objects.</a:t>
            </a:r>
          </a:p>
          <a:p>
            <a:pPr marL="342900" indent="-342900">
              <a:buFontTx/>
              <a:buChar char="-"/>
            </a:pPr>
            <a:r>
              <a:rPr lang="nl-BE" dirty="0"/>
              <a:t>Laat .net core framework doen waar het goed in is: http</a:t>
            </a:r>
          </a:p>
          <a:p>
            <a:pPr marL="342900" indent="-342900">
              <a:buFontTx/>
              <a:buChar char="-"/>
            </a:pPr>
            <a:r>
              <a:rPr lang="nl-BE" dirty="0"/>
              <a:t>Meerdere endpoints mogelijk (service bus, …)</a:t>
            </a:r>
          </a:p>
        </p:txBody>
      </p:sp>
    </p:spTree>
    <p:extLst>
      <p:ext uri="{BB962C8B-B14F-4D97-AF65-F5344CB8AC3E}">
        <p14:creationId xmlns:p14="http://schemas.microsoft.com/office/powerpoint/2010/main" val="2454573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BE" dirty="0"/>
              <a:t>Hello everyone, </a:t>
            </a:r>
            <a:br>
              <a:rPr lang="nl-BE" dirty="0"/>
            </a:br>
            <a:r>
              <a:rPr lang="nl-BE" dirty="0"/>
              <a:t>let me introduce mys</a:t>
            </a:r>
          </a:p>
        </p:txBody>
      </p:sp>
    </p:spTree>
    <p:extLst>
      <p:ext uri="{BB962C8B-B14F-4D97-AF65-F5344CB8AC3E}">
        <p14:creationId xmlns:p14="http://schemas.microsoft.com/office/powerpoint/2010/main" val="863744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BE" dirty="0"/>
          </a:p>
        </p:txBody>
      </p:sp>
    </p:spTree>
    <p:extLst>
      <p:ext uri="{BB962C8B-B14F-4D97-AF65-F5344CB8AC3E}">
        <p14:creationId xmlns:p14="http://schemas.microsoft.com/office/powerpoint/2010/main" val="3821180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BE" dirty="0"/>
              <a:t>Consuming a – in house build API – Easy to communicate about common situations with other developers</a:t>
            </a:r>
          </a:p>
        </p:txBody>
      </p:sp>
    </p:spTree>
    <p:extLst>
      <p:ext uri="{BB962C8B-B14F-4D97-AF65-F5344CB8AC3E}">
        <p14:creationId xmlns:p14="http://schemas.microsoft.com/office/powerpoint/2010/main" val="1376204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BE" dirty="0"/>
              <a:t>Always 200</a:t>
            </a:r>
          </a:p>
        </p:txBody>
      </p:sp>
    </p:spTree>
    <p:extLst>
      <p:ext uri="{BB962C8B-B14F-4D97-AF65-F5344CB8AC3E}">
        <p14:creationId xmlns:p14="http://schemas.microsoft.com/office/powerpoint/2010/main" val="4017140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BE" dirty="0"/>
          </a:p>
        </p:txBody>
      </p:sp>
    </p:spTree>
    <p:extLst>
      <p:ext uri="{BB962C8B-B14F-4D97-AF65-F5344CB8AC3E}">
        <p14:creationId xmlns:p14="http://schemas.microsoft.com/office/powerpoint/2010/main" val="2060267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BE" b="0" i="0" u="none" strike="noStrike" dirty="0">
                <a:solidFill>
                  <a:srgbClr val="535358"/>
                </a:solidFill>
                <a:effectLst/>
                <a:latin typeface="Karla" panose="020F0502020204030204" pitchFamily="34" charset="0"/>
              </a:rPr>
              <a:t> </a:t>
            </a:r>
            <a:r>
              <a:rPr lang="nl-BE" b="0" i="0" u="none" strike="noStrike" dirty="0">
                <a:solidFill>
                  <a:srgbClr val="D20068"/>
                </a:solidFill>
                <a:effectLst/>
                <a:latin typeface="Karla" panose="020F0502020204030204" pitchFamily="34" charset="0"/>
                <a:hlinkClick r:id="rId3"/>
              </a:rPr>
              <a:t>Internet Engineering Task Force (IETF)</a:t>
            </a:r>
            <a:r>
              <a:rPr lang="nl-BE" b="0" i="0" u="none" strike="noStrike" dirty="0">
                <a:solidFill>
                  <a:srgbClr val="535358"/>
                </a:solidFill>
                <a:effectLst/>
                <a:latin typeface="Karla" panose="020F0502020204030204" pitchFamily="34" charset="0"/>
              </a:rPr>
              <a:t> - describes internet standards - 2016</a:t>
            </a:r>
          </a:p>
          <a:p>
            <a:r>
              <a:rPr lang="nl-BE" dirty="0"/>
              <a:t>JSON or XML Format data</a:t>
            </a:r>
          </a:p>
          <a:p>
            <a:endParaRPr lang="nl-BE" dirty="0"/>
          </a:p>
        </p:txBody>
      </p:sp>
    </p:spTree>
    <p:extLst>
      <p:ext uri="{BB962C8B-B14F-4D97-AF65-F5344CB8AC3E}">
        <p14:creationId xmlns:p14="http://schemas.microsoft.com/office/powerpoint/2010/main" val="37227483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BE" b="0" dirty="0">
                <a:solidFill>
                  <a:srgbClr val="D4D4D4"/>
                </a:solidFill>
                <a:effectLst/>
                <a:latin typeface="Menlo" panose="020B0609030804020204" pitchFamily="49" charset="0"/>
              </a:rPr>
              <a:t>Type:  Stable, tells exactly with kind of error is represented</a:t>
            </a:r>
          </a:p>
          <a:p>
            <a:r>
              <a:rPr lang="nl-BE" b="0" dirty="0">
                <a:solidFill>
                  <a:srgbClr val="D4D4D4"/>
                </a:solidFill>
                <a:effectLst/>
                <a:latin typeface="Menlo" panose="020B0609030804020204" pitchFamily="49" charset="0"/>
              </a:rPr>
              <a:t>Trace: Extention</a:t>
            </a:r>
            <a:endParaRPr lang="nl-BE" dirty="0"/>
          </a:p>
        </p:txBody>
      </p:sp>
    </p:spTree>
    <p:extLst>
      <p:ext uri="{BB962C8B-B14F-4D97-AF65-F5344CB8AC3E}">
        <p14:creationId xmlns:p14="http://schemas.microsoft.com/office/powerpoint/2010/main" val="3053278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BE" dirty="0"/>
          </a:p>
        </p:txBody>
      </p:sp>
    </p:spTree>
    <p:extLst>
      <p:ext uri="{BB962C8B-B14F-4D97-AF65-F5344CB8AC3E}">
        <p14:creationId xmlns:p14="http://schemas.microsoft.com/office/powerpoint/2010/main" val="3353994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leapforward.be"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mailto:nicola.nauwynck@hyperion.be?subject="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ext">
    <p:spTree>
      <p:nvGrpSpPr>
        <p:cNvPr id="1" name=""/>
        <p:cNvGrpSpPr/>
        <p:nvPr/>
      </p:nvGrpSpPr>
      <p:grpSpPr>
        <a:xfrm>
          <a:off x="0" y="0"/>
          <a:ext cx="0" cy="0"/>
          <a:chOff x="0" y="0"/>
          <a:chExt cx="0" cy="0"/>
        </a:xfrm>
      </p:grpSpPr>
      <p:sp>
        <p:nvSpPr>
          <p:cNvPr id="21" name="We provide strategy &amp; hands-on support for your business. We make your digital transformation successful at any scale."/>
          <p:cNvSpPr txBox="1">
            <a:spLocks noGrp="1"/>
          </p:cNvSpPr>
          <p:nvPr>
            <p:ph type="body" sz="quarter" idx="13"/>
          </p:nvPr>
        </p:nvSpPr>
        <p:spPr>
          <a:xfrm>
            <a:off x="1774395" y="7622668"/>
            <a:ext cx="19050001" cy="1625601"/>
          </a:xfrm>
          <a:prstGeom prst="rect">
            <a:avLst/>
          </a:prstGeom>
        </p:spPr>
        <p:txBody>
          <a:bodyPr>
            <a:spAutoFit/>
          </a:bodyPr>
          <a:lstStyle>
            <a:lvl1pPr marL="0" indent="0">
              <a:spcBef>
                <a:spcPts val="0"/>
              </a:spcBef>
              <a:buSzTx/>
              <a:buNone/>
            </a:lvl1pPr>
          </a:lstStyle>
          <a:p>
            <a:r>
              <a:t>We provide strategy &amp; hands-on support for your business. We make your digital transformation successful at any scale.</a:t>
            </a:r>
          </a:p>
        </p:txBody>
      </p:sp>
      <p:sp>
        <p:nvSpPr>
          <p:cNvPr id="22" name="Strategy &amp; Consultancy"/>
          <p:cNvSpPr txBox="1">
            <a:spLocks noGrp="1"/>
          </p:cNvSpPr>
          <p:nvPr>
            <p:ph type="body" sz="quarter" idx="14"/>
          </p:nvPr>
        </p:nvSpPr>
        <p:spPr>
          <a:xfrm>
            <a:off x="1798336" y="5854349"/>
            <a:ext cx="7568020" cy="749301"/>
          </a:xfrm>
          <a:prstGeom prst="rect">
            <a:avLst/>
          </a:prstGeom>
        </p:spPr>
        <p:txBody>
          <a:bodyPr wrap="none">
            <a:spAutoFit/>
          </a:bodyPr>
          <a:lstStyle>
            <a:lvl1pPr marL="0" indent="0">
              <a:lnSpc>
                <a:spcPct val="100000"/>
              </a:lnSpc>
              <a:spcBef>
                <a:spcPts val="0"/>
              </a:spcBef>
              <a:buSzTx/>
              <a:buNone/>
              <a:defRPr sz="4300" cap="all" spc="161">
                <a:latin typeface="Nudista SemiBold"/>
                <a:ea typeface="Nudista SemiBold"/>
                <a:cs typeface="Nudista SemiBold"/>
                <a:sym typeface="Nudista SemiBold"/>
              </a:defRPr>
            </a:lvl1pPr>
          </a:lstStyle>
          <a:p>
            <a:r>
              <a:t>Strategy &amp; Consultancy</a:t>
            </a:r>
          </a:p>
        </p:txBody>
      </p:sp>
      <p:sp>
        <p:nvSpPr>
          <p:cNvPr id="23" name="Services"/>
          <p:cNvSpPr txBox="1">
            <a:spLocks noGrp="1"/>
          </p:cNvSpPr>
          <p:nvPr>
            <p:ph type="body" sz="quarter" idx="15"/>
          </p:nvPr>
        </p:nvSpPr>
        <p:spPr>
          <a:xfrm>
            <a:off x="1777999" y="3858131"/>
            <a:ext cx="5527956" cy="1803401"/>
          </a:xfrm>
          <a:prstGeom prst="rect">
            <a:avLst/>
          </a:prstGeom>
        </p:spPr>
        <p:txBody>
          <a:bodyPr wrap="none">
            <a:spAutoFit/>
          </a:bodyPr>
          <a:lstStyle>
            <a:lvl1pPr marL="0" indent="0">
              <a:lnSpc>
                <a:spcPct val="100000"/>
              </a:lnSpc>
              <a:spcBef>
                <a:spcPts val="0"/>
              </a:spcBef>
              <a:buSzTx/>
              <a:buNone/>
              <a:defRPr sz="11200">
                <a:latin typeface="+mn-lt"/>
                <a:ea typeface="+mn-ea"/>
                <a:cs typeface="+mn-cs"/>
                <a:sym typeface="Jubilat-Regular"/>
              </a:defRPr>
            </a:lvl1pPr>
          </a:lstStyle>
          <a:p>
            <a:r>
              <a:t>Services</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Image with caption">
    <p:spTree>
      <p:nvGrpSpPr>
        <p:cNvPr id="1" name=""/>
        <p:cNvGrpSpPr/>
        <p:nvPr/>
      </p:nvGrpSpPr>
      <p:grpSpPr>
        <a:xfrm>
          <a:off x="0" y="0"/>
          <a:ext cx="0" cy="0"/>
          <a:chOff x="0" y="0"/>
          <a:chExt cx="0" cy="0"/>
        </a:xfrm>
      </p:grpSpPr>
      <p:sp>
        <p:nvSpPr>
          <p:cNvPr id="162" name="Image"/>
          <p:cNvSpPr>
            <a:spLocks noGrp="1"/>
          </p:cNvSpPr>
          <p:nvPr>
            <p:ph type="pic" idx="13"/>
          </p:nvPr>
        </p:nvSpPr>
        <p:spPr>
          <a:xfrm>
            <a:off x="-108126" y="-1327734"/>
            <a:ext cx="24600252" cy="16371468"/>
          </a:xfrm>
          <a:prstGeom prst="rect">
            <a:avLst/>
          </a:prstGeom>
        </p:spPr>
        <p:txBody>
          <a:bodyPr lIns="91439" tIns="45719" rIns="91439" bIns="45719" anchor="t">
            <a:noAutofit/>
          </a:bodyPr>
          <a:lstStyle/>
          <a:p>
            <a:endParaRPr/>
          </a:p>
        </p:txBody>
      </p:sp>
      <p:sp>
        <p:nvSpPr>
          <p:cNvPr id="163" name="Image"/>
          <p:cNvSpPr>
            <a:spLocks noGrp="1"/>
          </p:cNvSpPr>
          <p:nvPr>
            <p:ph type="pic" sz="quarter" idx="14"/>
          </p:nvPr>
        </p:nvSpPr>
        <p:spPr>
          <a:xfrm>
            <a:off x="1021672" y="12669942"/>
            <a:ext cx="304801" cy="38101"/>
          </a:xfrm>
          <a:prstGeom prst="rect">
            <a:avLst/>
          </a:prstGeom>
        </p:spPr>
        <p:txBody>
          <a:bodyPr lIns="91439" tIns="45719" rIns="91439" bIns="45719" anchor="t">
            <a:noAutofit/>
          </a:bodyPr>
          <a:lstStyle/>
          <a:p>
            <a:endParaRPr/>
          </a:p>
        </p:txBody>
      </p:sp>
      <p:sp>
        <p:nvSpPr>
          <p:cNvPr id="164" name="image legend"/>
          <p:cNvSpPr txBox="1">
            <a:spLocks noGrp="1"/>
          </p:cNvSpPr>
          <p:nvPr>
            <p:ph type="body" sz="quarter" idx="15"/>
          </p:nvPr>
        </p:nvSpPr>
        <p:spPr>
          <a:xfrm>
            <a:off x="1680812" y="12396892"/>
            <a:ext cx="10197729" cy="584201"/>
          </a:xfrm>
          <a:prstGeom prst="rect">
            <a:avLst/>
          </a:prstGeom>
        </p:spPr>
        <p:txBody>
          <a:bodyPr>
            <a:spAutoFit/>
          </a:bodyPr>
          <a:lstStyle>
            <a:lvl1pPr marL="0" indent="0">
              <a:lnSpc>
                <a:spcPct val="100000"/>
              </a:lnSpc>
              <a:spcBef>
                <a:spcPts val="0"/>
              </a:spcBef>
              <a:buSzTx/>
              <a:buNone/>
              <a:defRPr sz="3200">
                <a:solidFill>
                  <a:srgbClr val="FFFFFF"/>
                </a:solidFill>
                <a:latin typeface="Nudista SemiBold"/>
                <a:ea typeface="Nudista SemiBold"/>
                <a:cs typeface="Nudista SemiBold"/>
                <a:sym typeface="Nudista SemiBold"/>
              </a:defRPr>
            </a:lvl1pPr>
          </a:lstStyle>
          <a:p>
            <a:r>
              <a:t>image legend</a:t>
            </a:r>
          </a:p>
        </p:txBody>
      </p:sp>
      <p:sp>
        <p:nvSpPr>
          <p:cNvPr id="165"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Organigram">
    <p:spTree>
      <p:nvGrpSpPr>
        <p:cNvPr id="1" name=""/>
        <p:cNvGrpSpPr/>
        <p:nvPr/>
      </p:nvGrpSpPr>
      <p:grpSpPr>
        <a:xfrm>
          <a:off x="0" y="0"/>
          <a:ext cx="0" cy="0"/>
          <a:chOff x="0" y="0"/>
          <a:chExt cx="0" cy="0"/>
        </a:xfrm>
      </p:grpSpPr>
      <p:pic>
        <p:nvPicPr>
          <p:cNvPr id="172" name="hyperion-organigram.jpg" descr="hyperion-organigram.jpg"/>
          <p:cNvPicPr>
            <a:picLocks noChangeAspect="1"/>
          </p:cNvPicPr>
          <p:nvPr/>
        </p:nvPicPr>
        <p:blipFill>
          <a:blip r:embed="rId2"/>
          <a:stretch>
            <a:fillRect/>
          </a:stretch>
        </p:blipFill>
        <p:spPr>
          <a:xfrm>
            <a:off x="-778163" y="-275590"/>
            <a:ext cx="25940326" cy="14267180"/>
          </a:xfrm>
          <a:prstGeom prst="rect">
            <a:avLst/>
          </a:prstGeom>
          <a:ln w="12700">
            <a:miter lim="400000"/>
          </a:ln>
        </p:spPr>
      </p:pic>
      <p:sp>
        <p:nvSpPr>
          <p:cNvPr id="173"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userDrawn="1">
  <p:cSld name="Title Slid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t="8475" b="7150"/>
          <a:stretch/>
        </p:blipFill>
        <p:spPr>
          <a:xfrm>
            <a:off x="-1" y="10631"/>
            <a:ext cx="24582474" cy="13827642"/>
          </a:xfrm>
          <a:prstGeom prst="rect">
            <a:avLst/>
          </a:prstGeom>
          <a:noFill/>
          <a:ln>
            <a:noFill/>
          </a:ln>
        </p:spPr>
      </p:pic>
      <p:pic>
        <p:nvPicPr>
          <p:cNvPr id="11" name="Google Shape;11;p2"/>
          <p:cNvPicPr preferRelativeResize="0"/>
          <p:nvPr/>
        </p:nvPicPr>
        <p:blipFill rotWithShape="1">
          <a:blip r:embed="rId3">
            <a:alphaModFix/>
          </a:blip>
          <a:srcRect/>
          <a:stretch/>
        </p:blipFill>
        <p:spPr>
          <a:xfrm>
            <a:off x="16570722" y="-592676"/>
            <a:ext cx="9301836" cy="4186480"/>
          </a:xfrm>
          <a:prstGeom prst="rect">
            <a:avLst/>
          </a:prstGeom>
          <a:noFill/>
          <a:ln>
            <a:noFill/>
          </a:ln>
        </p:spPr>
      </p:pic>
    </p:spTree>
    <p:extLst>
      <p:ext uri="{BB962C8B-B14F-4D97-AF65-F5344CB8AC3E}">
        <p14:creationId xmlns:p14="http://schemas.microsoft.com/office/powerpoint/2010/main" val="3079876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Event">
    <p:spTree>
      <p:nvGrpSpPr>
        <p:cNvPr id="1" name=""/>
        <p:cNvGrpSpPr/>
        <p:nvPr/>
      </p:nvGrpSpPr>
      <p:grpSpPr>
        <a:xfrm>
          <a:off x="0" y="0"/>
          <a:ext cx="0" cy="0"/>
          <a:chOff x="0" y="0"/>
          <a:chExt cx="0" cy="0"/>
        </a:xfrm>
      </p:grpSpPr>
      <p:sp>
        <p:nvSpPr>
          <p:cNvPr id="53" name="Image"/>
          <p:cNvSpPr>
            <a:spLocks noGrp="1"/>
          </p:cNvSpPr>
          <p:nvPr>
            <p:ph type="pic" idx="13"/>
          </p:nvPr>
        </p:nvSpPr>
        <p:spPr>
          <a:xfrm>
            <a:off x="-415" y="-3108"/>
            <a:ext cx="24384830" cy="9916498"/>
          </a:xfrm>
          <a:prstGeom prst="rect">
            <a:avLst/>
          </a:prstGeom>
        </p:spPr>
        <p:txBody>
          <a:bodyPr lIns="91439" tIns="45719" rIns="91439" bIns="45719" anchor="t">
            <a:noAutofit/>
          </a:bodyPr>
          <a:lstStyle/>
          <a:p>
            <a:endParaRPr/>
          </a:p>
        </p:txBody>
      </p:sp>
      <p:sp>
        <p:nvSpPr>
          <p:cNvPr id="54" name="26 januari 2018"/>
          <p:cNvSpPr txBox="1">
            <a:spLocks noGrp="1"/>
          </p:cNvSpPr>
          <p:nvPr>
            <p:ph type="body" sz="quarter" idx="14"/>
          </p:nvPr>
        </p:nvSpPr>
        <p:spPr>
          <a:xfrm>
            <a:off x="1776402" y="11168890"/>
            <a:ext cx="3670301" cy="711201"/>
          </a:xfrm>
          <a:prstGeom prst="rect">
            <a:avLst/>
          </a:prstGeom>
        </p:spPr>
        <p:txBody>
          <a:bodyPr wrap="none">
            <a:spAutoFit/>
          </a:bodyPr>
          <a:lstStyle>
            <a:lvl1pPr marL="0" indent="0">
              <a:spcBef>
                <a:spcPts val="0"/>
              </a:spcBef>
              <a:buSzTx/>
              <a:buNone/>
            </a:lvl1pPr>
          </a:lstStyle>
          <a:p>
            <a:r>
              <a:t>26 januari 2018</a:t>
            </a:r>
          </a:p>
        </p:txBody>
      </p:sp>
      <p:sp>
        <p:nvSpPr>
          <p:cNvPr id="55" name="Hyperion NY party"/>
          <p:cNvSpPr txBox="1">
            <a:spLocks noGrp="1"/>
          </p:cNvSpPr>
          <p:nvPr>
            <p:ph type="body" sz="quarter" idx="15"/>
          </p:nvPr>
        </p:nvSpPr>
        <p:spPr>
          <a:xfrm>
            <a:off x="1776402" y="9827432"/>
            <a:ext cx="5668957" cy="749301"/>
          </a:xfrm>
          <a:prstGeom prst="rect">
            <a:avLst/>
          </a:prstGeom>
        </p:spPr>
        <p:txBody>
          <a:bodyPr wrap="none">
            <a:spAutoFit/>
          </a:bodyPr>
          <a:lstStyle>
            <a:lvl1pPr marL="0" indent="0">
              <a:lnSpc>
                <a:spcPct val="100000"/>
              </a:lnSpc>
              <a:spcBef>
                <a:spcPts val="0"/>
              </a:spcBef>
              <a:buSzTx/>
              <a:buNone/>
              <a:defRPr sz="4300" cap="all" spc="161">
                <a:latin typeface="Nudista SemiBold"/>
                <a:ea typeface="Nudista SemiBold"/>
                <a:cs typeface="Nudista SemiBold"/>
                <a:sym typeface="Nudista SemiBold"/>
              </a:defRPr>
            </a:lvl1pPr>
          </a:lstStyle>
          <a:p>
            <a:r>
              <a:t>Hyperion NY party</a:t>
            </a:r>
          </a:p>
        </p:txBody>
      </p:sp>
      <p:sp>
        <p:nvSpPr>
          <p:cNvPr id="56" name="@ HOI"/>
          <p:cNvSpPr txBox="1">
            <a:spLocks noGrp="1"/>
          </p:cNvSpPr>
          <p:nvPr>
            <p:ph type="body" sz="quarter" idx="16"/>
          </p:nvPr>
        </p:nvSpPr>
        <p:spPr>
          <a:xfrm>
            <a:off x="1776402" y="11967464"/>
            <a:ext cx="1580389" cy="711201"/>
          </a:xfrm>
          <a:prstGeom prst="rect">
            <a:avLst/>
          </a:prstGeom>
        </p:spPr>
        <p:txBody>
          <a:bodyPr wrap="none">
            <a:spAutoFit/>
          </a:bodyPr>
          <a:lstStyle>
            <a:lvl1pPr marL="0" indent="0">
              <a:spcBef>
                <a:spcPts val="0"/>
              </a:spcBef>
              <a:buSzTx/>
              <a:buNone/>
            </a:lvl1pPr>
          </a:lstStyle>
          <a:p>
            <a:r>
              <a:t>@ HOI</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right text">
    <p:spTree>
      <p:nvGrpSpPr>
        <p:cNvPr id="1" name=""/>
        <p:cNvGrpSpPr/>
        <p:nvPr/>
      </p:nvGrpSpPr>
      <p:grpSpPr>
        <a:xfrm>
          <a:off x="0" y="0"/>
          <a:ext cx="0" cy="0"/>
          <a:chOff x="0" y="0"/>
          <a:chExt cx="0" cy="0"/>
        </a:xfrm>
      </p:grpSpPr>
      <p:sp>
        <p:nvSpPr>
          <p:cNvPr id="74" name="This is a list:…"/>
          <p:cNvSpPr txBox="1">
            <a:spLocks noGrp="1"/>
          </p:cNvSpPr>
          <p:nvPr>
            <p:ph type="body" sz="quarter" idx="13"/>
          </p:nvPr>
        </p:nvSpPr>
        <p:spPr>
          <a:xfrm>
            <a:off x="1772171" y="6000897"/>
            <a:ext cx="4414521" cy="3454401"/>
          </a:xfrm>
          <a:prstGeom prst="rect">
            <a:avLst/>
          </a:prstGeom>
        </p:spPr>
        <p:txBody>
          <a:bodyPr wrap="none">
            <a:spAutoFit/>
          </a:bodyPr>
          <a:lstStyle/>
          <a:p>
            <a:pPr marL="0" indent="0">
              <a:spcBef>
                <a:spcPts val="0"/>
              </a:spcBef>
              <a:buSzTx/>
              <a:buNone/>
            </a:pPr>
            <a:r>
              <a:t>This is a list:</a:t>
            </a:r>
          </a:p>
          <a:p>
            <a:pPr marL="0" lvl="3" indent="685800">
              <a:spcBef>
                <a:spcPts val="0"/>
              </a:spcBef>
              <a:buSzTx/>
              <a:buNone/>
            </a:pPr>
            <a:r>
              <a:t>first element</a:t>
            </a:r>
          </a:p>
          <a:p>
            <a:pPr marL="0" lvl="3" indent="685800">
              <a:spcBef>
                <a:spcPts val="0"/>
              </a:spcBef>
              <a:buSzTx/>
              <a:buNone/>
            </a:pPr>
            <a:r>
              <a:t>second element</a:t>
            </a:r>
          </a:p>
          <a:p>
            <a:pPr marL="0" lvl="3" indent="685800">
              <a:spcBef>
                <a:spcPts val="0"/>
              </a:spcBef>
              <a:buSzTx/>
              <a:buNone/>
            </a:pPr>
            <a:r>
              <a:t>third element</a:t>
            </a:r>
          </a:p>
        </p:txBody>
      </p:sp>
      <p:sp>
        <p:nvSpPr>
          <p:cNvPr id="75" name="Circle"/>
          <p:cNvSpPr/>
          <p:nvPr/>
        </p:nvSpPr>
        <p:spPr>
          <a:xfrm>
            <a:off x="2040604" y="7209487"/>
            <a:ext cx="122821" cy="122821"/>
          </a:xfrm>
          <a:prstGeom prst="ellipse">
            <a:avLst/>
          </a:prstGeom>
          <a:ln w="12700">
            <a:solidFill>
              <a:srgbClr val="181836"/>
            </a:solidFill>
            <a:miter lim="400000"/>
          </a:ln>
        </p:spPr>
        <p:txBody>
          <a:bodyPr lIns="50800" tIns="50800" rIns="50800" bIns="50800" anchor="ctr"/>
          <a:lstStyle/>
          <a:p>
            <a:pPr>
              <a:lnSpc>
                <a:spcPct val="100000"/>
              </a:lnSpc>
              <a:defRPr sz="3200">
                <a:solidFill>
                  <a:srgbClr val="FFFFFF"/>
                </a:solidFill>
                <a:latin typeface="Helvetica Light"/>
                <a:ea typeface="Helvetica Light"/>
                <a:cs typeface="Helvetica Light"/>
                <a:sym typeface="Helvetica Light"/>
              </a:defRPr>
            </a:pPr>
            <a:endParaRPr/>
          </a:p>
        </p:txBody>
      </p:sp>
      <p:sp>
        <p:nvSpPr>
          <p:cNvPr id="76" name="Circle"/>
          <p:cNvSpPr/>
          <p:nvPr/>
        </p:nvSpPr>
        <p:spPr>
          <a:xfrm>
            <a:off x="2040604" y="8161987"/>
            <a:ext cx="122821" cy="122821"/>
          </a:xfrm>
          <a:prstGeom prst="ellipse">
            <a:avLst/>
          </a:prstGeom>
          <a:ln w="12700">
            <a:solidFill>
              <a:srgbClr val="181836"/>
            </a:solidFill>
            <a:miter lim="400000"/>
          </a:ln>
        </p:spPr>
        <p:txBody>
          <a:bodyPr lIns="50800" tIns="50800" rIns="50800" bIns="50800" anchor="ctr"/>
          <a:lstStyle/>
          <a:p>
            <a:pPr>
              <a:lnSpc>
                <a:spcPct val="100000"/>
              </a:lnSpc>
              <a:defRPr sz="3200">
                <a:solidFill>
                  <a:srgbClr val="FFFFFF"/>
                </a:solidFill>
                <a:latin typeface="Helvetica Light"/>
                <a:ea typeface="Helvetica Light"/>
                <a:cs typeface="Helvetica Light"/>
                <a:sym typeface="Helvetica Light"/>
              </a:defRPr>
            </a:pPr>
            <a:endParaRPr/>
          </a:p>
        </p:txBody>
      </p:sp>
      <p:sp>
        <p:nvSpPr>
          <p:cNvPr id="77" name="Circle"/>
          <p:cNvSpPr/>
          <p:nvPr/>
        </p:nvSpPr>
        <p:spPr>
          <a:xfrm>
            <a:off x="2040604" y="9063687"/>
            <a:ext cx="122821" cy="122821"/>
          </a:xfrm>
          <a:prstGeom prst="ellipse">
            <a:avLst/>
          </a:prstGeom>
          <a:ln w="12700">
            <a:solidFill>
              <a:srgbClr val="181836"/>
            </a:solidFill>
            <a:miter lim="400000"/>
          </a:ln>
        </p:spPr>
        <p:txBody>
          <a:bodyPr lIns="50800" tIns="50800" rIns="50800" bIns="50800" anchor="ctr"/>
          <a:lstStyle/>
          <a:p>
            <a:pPr>
              <a:lnSpc>
                <a:spcPct val="100000"/>
              </a:lnSpc>
              <a:defRPr sz="3200">
                <a:solidFill>
                  <a:srgbClr val="FFFFFF"/>
                </a:solidFill>
                <a:latin typeface="Helvetica Light"/>
                <a:ea typeface="Helvetica Light"/>
                <a:cs typeface="Helvetica Light"/>
                <a:sym typeface="Helvetica Light"/>
              </a:defRPr>
            </a:pPr>
            <a:endParaRPr/>
          </a:p>
        </p:txBody>
      </p:sp>
      <p:sp>
        <p:nvSpPr>
          <p:cNvPr id="78" name="Subtitle"/>
          <p:cNvSpPr txBox="1">
            <a:spLocks noGrp="1"/>
          </p:cNvSpPr>
          <p:nvPr>
            <p:ph type="body" sz="quarter" idx="14"/>
          </p:nvPr>
        </p:nvSpPr>
        <p:spPr>
          <a:xfrm>
            <a:off x="1772171" y="4279753"/>
            <a:ext cx="2689708" cy="749301"/>
          </a:xfrm>
          <a:prstGeom prst="rect">
            <a:avLst/>
          </a:prstGeom>
        </p:spPr>
        <p:txBody>
          <a:bodyPr wrap="none">
            <a:spAutoFit/>
          </a:bodyPr>
          <a:lstStyle>
            <a:lvl1pPr marL="0" indent="0">
              <a:lnSpc>
                <a:spcPct val="100000"/>
              </a:lnSpc>
              <a:spcBef>
                <a:spcPts val="0"/>
              </a:spcBef>
              <a:buSzTx/>
              <a:buNone/>
              <a:defRPr sz="4300" cap="all" spc="161">
                <a:latin typeface="Nudista SemiBold"/>
                <a:ea typeface="Nudista SemiBold"/>
                <a:cs typeface="Nudista SemiBold"/>
                <a:sym typeface="Nudista SemiBold"/>
              </a:defRPr>
            </a:lvl1pPr>
          </a:lstStyle>
          <a:p>
            <a:r>
              <a:t>Subtitle</a:t>
            </a:r>
          </a:p>
        </p:txBody>
      </p:sp>
      <p:sp>
        <p:nvSpPr>
          <p:cNvPr id="79" name="Image"/>
          <p:cNvSpPr>
            <a:spLocks noGrp="1"/>
          </p:cNvSpPr>
          <p:nvPr>
            <p:ph type="pic" idx="15"/>
          </p:nvPr>
        </p:nvSpPr>
        <p:spPr>
          <a:xfrm rot="10800000">
            <a:off x="13425923" y="-1"/>
            <a:ext cx="10960130" cy="13716001"/>
          </a:xfrm>
          <a:prstGeom prst="rect">
            <a:avLst/>
          </a:prstGeom>
        </p:spPr>
        <p:txBody>
          <a:bodyPr lIns="91439" tIns="45719" rIns="91439" bIns="45719" anchor="t">
            <a:noAutofit/>
          </a:bodyPr>
          <a:lstStyle/>
          <a:p>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Company">
    <p:spTree>
      <p:nvGrpSpPr>
        <p:cNvPr id="1" name=""/>
        <p:cNvGrpSpPr/>
        <p:nvPr/>
      </p:nvGrpSpPr>
      <p:grpSpPr>
        <a:xfrm>
          <a:off x="0" y="0"/>
          <a:ext cx="0" cy="0"/>
          <a:chOff x="0" y="0"/>
          <a:chExt cx="0" cy="0"/>
        </a:xfrm>
      </p:grpSpPr>
      <p:pic>
        <p:nvPicPr>
          <p:cNvPr id="97" name="hyperion-BG-2.png.png" descr="hyperion-BG-2.png.png"/>
          <p:cNvPicPr>
            <a:picLocks noChangeAspect="1"/>
          </p:cNvPicPr>
          <p:nvPr/>
        </p:nvPicPr>
        <p:blipFill>
          <a:blip r:embed="rId2"/>
          <a:stretch>
            <a:fillRect/>
          </a:stretch>
        </p:blipFill>
        <p:spPr>
          <a:xfrm>
            <a:off x="0" y="-1"/>
            <a:ext cx="24384001" cy="13716001"/>
          </a:xfrm>
          <a:prstGeom prst="rect">
            <a:avLst/>
          </a:prstGeom>
          <a:ln w="12700">
            <a:miter lim="400000"/>
          </a:ln>
        </p:spPr>
      </p:pic>
      <p:sp>
        <p:nvSpPr>
          <p:cNvPr id="98" name="leapforward.be"/>
          <p:cNvSpPr txBox="1">
            <a:spLocks noGrp="1"/>
          </p:cNvSpPr>
          <p:nvPr>
            <p:ph type="body" sz="quarter" idx="13"/>
          </p:nvPr>
        </p:nvSpPr>
        <p:spPr>
          <a:xfrm>
            <a:off x="10793323" y="9055393"/>
            <a:ext cx="2797354" cy="584201"/>
          </a:xfrm>
          <a:prstGeom prst="rect">
            <a:avLst/>
          </a:prstGeom>
        </p:spPr>
        <p:txBody>
          <a:bodyPr wrap="none">
            <a:spAutoFit/>
          </a:bodyPr>
          <a:lstStyle>
            <a:lvl1pPr marL="0" indent="0" algn="ctr">
              <a:lnSpc>
                <a:spcPct val="100000"/>
              </a:lnSpc>
              <a:spcBef>
                <a:spcPts val="0"/>
              </a:spcBef>
              <a:buSzTx/>
              <a:buNone/>
              <a:defRPr sz="3200" u="sng">
                <a:solidFill>
                  <a:srgbClr val="FFFFFF"/>
                </a:solidFill>
                <a:hlinkClick r:id="rId3"/>
              </a:defRPr>
            </a:lvl1pPr>
          </a:lstStyle>
          <a:p>
            <a:r>
              <a:rPr>
                <a:hlinkClick r:id="rId3"/>
              </a:rPr>
              <a:t>leapforward.be</a:t>
            </a:r>
          </a:p>
        </p:txBody>
      </p:sp>
      <p:sp>
        <p:nvSpPr>
          <p:cNvPr id="99" name="Image"/>
          <p:cNvSpPr>
            <a:spLocks noGrp="1"/>
          </p:cNvSpPr>
          <p:nvPr>
            <p:ph type="pic" sz="quarter" idx="14"/>
          </p:nvPr>
        </p:nvSpPr>
        <p:spPr>
          <a:xfrm>
            <a:off x="8813800" y="5549992"/>
            <a:ext cx="6756400" cy="1016001"/>
          </a:xfrm>
          <a:prstGeom prst="rect">
            <a:avLst/>
          </a:prstGeom>
        </p:spPr>
        <p:txBody>
          <a:bodyPr lIns="91439" tIns="45719" rIns="91439" bIns="45719" anchor="t">
            <a:noAutofit/>
          </a:bodyPr>
          <a:lstStyle/>
          <a:p>
            <a:endParaRPr/>
          </a:p>
        </p:txBody>
      </p:sp>
      <p:sp>
        <p:nvSpPr>
          <p:cNvPr id="100" name="Design innovation group"/>
          <p:cNvSpPr txBox="1">
            <a:spLocks noGrp="1"/>
          </p:cNvSpPr>
          <p:nvPr>
            <p:ph type="body" sz="quarter" idx="15"/>
          </p:nvPr>
        </p:nvSpPr>
        <p:spPr>
          <a:xfrm>
            <a:off x="9976256" y="6946899"/>
            <a:ext cx="4431488" cy="584201"/>
          </a:xfrm>
          <a:prstGeom prst="rect">
            <a:avLst/>
          </a:prstGeom>
        </p:spPr>
        <p:txBody>
          <a:bodyPr wrap="none">
            <a:spAutoFit/>
          </a:bodyPr>
          <a:lstStyle>
            <a:lvl1pPr marL="0" indent="0" algn="ctr">
              <a:lnSpc>
                <a:spcPct val="100000"/>
              </a:lnSpc>
              <a:spcBef>
                <a:spcPts val="0"/>
              </a:spcBef>
              <a:buSzTx/>
              <a:buNone/>
              <a:defRPr sz="3200">
                <a:solidFill>
                  <a:srgbClr val="FFFFFF"/>
                </a:solidFill>
                <a:latin typeface="Nudista Light"/>
                <a:ea typeface="Nudista Light"/>
                <a:cs typeface="Nudista Light"/>
                <a:sym typeface="Nudista Light"/>
              </a:defRPr>
            </a:lvl1pPr>
          </a:lstStyle>
          <a:p>
            <a:r>
              <a:t>Design innovation group</a:t>
            </a:r>
          </a:p>
        </p:txBody>
      </p:sp>
      <p:sp>
        <p:nvSpPr>
          <p:cNvPr id="101"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Logo full screen">
    <p:spTree>
      <p:nvGrpSpPr>
        <p:cNvPr id="1" name=""/>
        <p:cNvGrpSpPr/>
        <p:nvPr/>
      </p:nvGrpSpPr>
      <p:grpSpPr>
        <a:xfrm>
          <a:off x="0" y="0"/>
          <a:ext cx="0" cy="0"/>
          <a:chOff x="0" y="0"/>
          <a:chExt cx="0" cy="0"/>
        </a:xfrm>
      </p:grpSpPr>
      <p:sp>
        <p:nvSpPr>
          <p:cNvPr id="116" name="Image"/>
          <p:cNvSpPr>
            <a:spLocks noGrp="1"/>
          </p:cNvSpPr>
          <p:nvPr>
            <p:ph type="pic" sz="quarter" idx="13"/>
          </p:nvPr>
        </p:nvSpPr>
        <p:spPr>
          <a:xfrm>
            <a:off x="8850510" y="5800329"/>
            <a:ext cx="6682842" cy="2115433"/>
          </a:xfrm>
          <a:prstGeom prst="rect">
            <a:avLst/>
          </a:prstGeom>
        </p:spPr>
        <p:txBody>
          <a:bodyPr lIns="91439" tIns="45719" rIns="91439" bIns="45719" anchor="t">
            <a:noAutofit/>
          </a:bodyPr>
          <a:lstStyle/>
          <a:p>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Contact details">
    <p:spTree>
      <p:nvGrpSpPr>
        <p:cNvPr id="1" name=""/>
        <p:cNvGrpSpPr/>
        <p:nvPr/>
      </p:nvGrpSpPr>
      <p:grpSpPr>
        <a:xfrm>
          <a:off x="0" y="0"/>
          <a:ext cx="0" cy="0"/>
          <a:chOff x="0" y="0"/>
          <a:chExt cx="0" cy="0"/>
        </a:xfrm>
      </p:grpSpPr>
      <p:sp>
        <p:nvSpPr>
          <p:cNvPr id="124" name="+32 (0)476 52 99 25"/>
          <p:cNvSpPr txBox="1">
            <a:spLocks noGrp="1"/>
          </p:cNvSpPr>
          <p:nvPr>
            <p:ph type="body" sz="quarter" idx="13"/>
          </p:nvPr>
        </p:nvSpPr>
        <p:spPr>
          <a:xfrm>
            <a:off x="12898124" y="7270262"/>
            <a:ext cx="4917441" cy="711201"/>
          </a:xfrm>
          <a:prstGeom prst="rect">
            <a:avLst/>
          </a:prstGeom>
        </p:spPr>
        <p:txBody>
          <a:bodyPr wrap="none">
            <a:spAutoFit/>
          </a:bodyPr>
          <a:lstStyle>
            <a:lvl1pPr marL="0" indent="0">
              <a:lnSpc>
                <a:spcPct val="120000"/>
              </a:lnSpc>
              <a:spcBef>
                <a:spcPts val="0"/>
              </a:spcBef>
              <a:buSzTx/>
              <a:buNone/>
            </a:lvl1pPr>
          </a:lstStyle>
          <a:p>
            <a:r>
              <a:t>+32 (0)476 52 99 25</a:t>
            </a:r>
          </a:p>
        </p:txBody>
      </p:sp>
      <p:sp>
        <p:nvSpPr>
          <p:cNvPr id="125" name="Project manager"/>
          <p:cNvSpPr txBox="1">
            <a:spLocks noGrp="1"/>
          </p:cNvSpPr>
          <p:nvPr>
            <p:ph type="body" sz="quarter" idx="14"/>
          </p:nvPr>
        </p:nvSpPr>
        <p:spPr>
          <a:xfrm>
            <a:off x="5695823" y="7988313"/>
            <a:ext cx="6117909" cy="787401"/>
          </a:xfrm>
          <a:prstGeom prst="rect">
            <a:avLst/>
          </a:prstGeom>
        </p:spPr>
        <p:txBody>
          <a:bodyPr wrap="none">
            <a:spAutoFit/>
          </a:bodyPr>
          <a:lstStyle>
            <a:lvl1pPr marL="0" indent="0" algn="r">
              <a:lnSpc>
                <a:spcPct val="100000"/>
              </a:lnSpc>
              <a:spcBef>
                <a:spcPts val="0"/>
              </a:spcBef>
              <a:buSzTx/>
              <a:buNone/>
              <a:defRPr sz="4500" cap="all" spc="450"/>
            </a:lvl1pPr>
          </a:lstStyle>
          <a:p>
            <a:r>
              <a:t>Project manager</a:t>
            </a:r>
          </a:p>
        </p:txBody>
      </p:sp>
      <p:sp>
        <p:nvSpPr>
          <p:cNvPr id="126" name="Nicola Nauwynck"/>
          <p:cNvSpPr txBox="1">
            <a:spLocks noGrp="1"/>
          </p:cNvSpPr>
          <p:nvPr>
            <p:ph type="body" sz="quarter" idx="15"/>
          </p:nvPr>
        </p:nvSpPr>
        <p:spPr>
          <a:xfrm>
            <a:off x="4496302" y="4260863"/>
            <a:ext cx="7317429" cy="3505201"/>
          </a:xfrm>
          <a:prstGeom prst="rect">
            <a:avLst/>
          </a:prstGeom>
        </p:spPr>
        <p:txBody>
          <a:bodyPr>
            <a:spAutoFit/>
          </a:bodyPr>
          <a:lstStyle>
            <a:lvl1pPr marL="0" indent="0" algn="r">
              <a:lnSpc>
                <a:spcPct val="100000"/>
              </a:lnSpc>
              <a:spcBef>
                <a:spcPts val="0"/>
              </a:spcBef>
              <a:buSzTx/>
              <a:buNone/>
              <a:defRPr sz="11200">
                <a:latin typeface="+mn-lt"/>
                <a:ea typeface="+mn-ea"/>
                <a:cs typeface="+mn-cs"/>
                <a:sym typeface="Jubilat-Regular"/>
              </a:defRPr>
            </a:lvl1pPr>
          </a:lstStyle>
          <a:p>
            <a:r>
              <a:t>Nicola Nauwynck</a:t>
            </a:r>
          </a:p>
        </p:txBody>
      </p:sp>
      <p:sp>
        <p:nvSpPr>
          <p:cNvPr id="127" name="Veldkant 35c…"/>
          <p:cNvSpPr txBox="1">
            <a:spLocks noGrp="1"/>
          </p:cNvSpPr>
          <p:nvPr>
            <p:ph type="body" sz="quarter" idx="16"/>
          </p:nvPr>
        </p:nvSpPr>
        <p:spPr>
          <a:xfrm>
            <a:off x="12898124" y="8073376"/>
            <a:ext cx="3192273" cy="1442721"/>
          </a:xfrm>
          <a:prstGeom prst="rect">
            <a:avLst/>
          </a:prstGeom>
        </p:spPr>
        <p:txBody>
          <a:bodyPr wrap="none">
            <a:spAutoFit/>
          </a:bodyPr>
          <a:lstStyle/>
          <a:p>
            <a:pPr marL="0" indent="0">
              <a:lnSpc>
                <a:spcPct val="120000"/>
              </a:lnSpc>
              <a:spcBef>
                <a:spcPts val="0"/>
              </a:spcBef>
              <a:buSzTx/>
              <a:buNone/>
            </a:pPr>
            <a:r>
              <a:t>Veldkant 35c</a:t>
            </a:r>
          </a:p>
          <a:p>
            <a:pPr marL="0" indent="0">
              <a:lnSpc>
                <a:spcPct val="120000"/>
              </a:lnSpc>
              <a:spcBef>
                <a:spcPts val="0"/>
              </a:spcBef>
              <a:buSzTx/>
              <a:buNone/>
            </a:pPr>
            <a:r>
              <a:t>2550 Kontich</a:t>
            </a:r>
          </a:p>
        </p:txBody>
      </p:sp>
      <p:sp>
        <p:nvSpPr>
          <p:cNvPr id="128" name="nicola.nauwynck@hyperion.be"/>
          <p:cNvSpPr txBox="1">
            <a:spLocks noGrp="1"/>
          </p:cNvSpPr>
          <p:nvPr>
            <p:ph type="body" sz="quarter" idx="17"/>
          </p:nvPr>
        </p:nvSpPr>
        <p:spPr>
          <a:xfrm>
            <a:off x="12898125" y="6406188"/>
            <a:ext cx="6989573" cy="711201"/>
          </a:xfrm>
          <a:prstGeom prst="rect">
            <a:avLst/>
          </a:prstGeom>
        </p:spPr>
        <p:txBody>
          <a:bodyPr wrap="none">
            <a:spAutoFit/>
          </a:bodyPr>
          <a:lstStyle>
            <a:lvl1pPr marL="0" indent="0">
              <a:lnSpc>
                <a:spcPct val="120000"/>
              </a:lnSpc>
              <a:spcBef>
                <a:spcPts val="0"/>
              </a:spcBef>
              <a:buSzTx/>
              <a:buNone/>
              <a:defRPr>
                <a:hlinkClick r:id="rId2"/>
              </a:defRPr>
            </a:lvl1pPr>
          </a:lstStyle>
          <a:p>
            <a:r>
              <a:rPr>
                <a:hlinkClick r:id="rId2"/>
              </a:rPr>
              <a:t>nicola.nauwynck@hyperion.be</a:t>
            </a:r>
          </a:p>
        </p:txBody>
      </p:sp>
      <p:sp>
        <p:nvSpPr>
          <p:cNvPr id="129"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Locations">
    <p:spTree>
      <p:nvGrpSpPr>
        <p:cNvPr id="1" name=""/>
        <p:cNvGrpSpPr/>
        <p:nvPr/>
      </p:nvGrpSpPr>
      <p:grpSpPr>
        <a:xfrm>
          <a:off x="0" y="0"/>
          <a:ext cx="0" cy="0"/>
          <a:chOff x="0" y="0"/>
          <a:chExt cx="0" cy="0"/>
        </a:xfrm>
      </p:grpSpPr>
      <p:pic>
        <p:nvPicPr>
          <p:cNvPr id="136" name="hyperion-location-card.jpg" descr="hyperion-location-card.jpg"/>
          <p:cNvPicPr>
            <a:picLocks noChangeAspect="1"/>
          </p:cNvPicPr>
          <p:nvPr/>
        </p:nvPicPr>
        <p:blipFill>
          <a:blip r:embed="rId2"/>
          <a:stretch>
            <a:fillRect/>
          </a:stretch>
        </p:blipFill>
        <p:spPr>
          <a:xfrm>
            <a:off x="-391639" y="-63002"/>
            <a:ext cx="25167278" cy="13842004"/>
          </a:xfrm>
          <a:prstGeom prst="rect">
            <a:avLst/>
          </a:prstGeom>
          <a:ln w="12700">
            <a:miter lim="400000"/>
          </a:ln>
        </p:spPr>
      </p:pic>
      <p:sp>
        <p:nvSpPr>
          <p:cNvPr id="137"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Organigram">
    <p:spTree>
      <p:nvGrpSpPr>
        <p:cNvPr id="1" name=""/>
        <p:cNvGrpSpPr/>
        <p:nvPr/>
      </p:nvGrpSpPr>
      <p:grpSpPr>
        <a:xfrm>
          <a:off x="0" y="0"/>
          <a:ext cx="0" cy="0"/>
          <a:chOff x="0" y="0"/>
          <a:chExt cx="0" cy="0"/>
        </a:xfrm>
      </p:grpSpPr>
      <p:pic>
        <p:nvPicPr>
          <p:cNvPr id="144" name="hyperion-organigram.jpg" descr="hyperion-organigram.jpg"/>
          <p:cNvPicPr>
            <a:picLocks noChangeAspect="1"/>
          </p:cNvPicPr>
          <p:nvPr/>
        </p:nvPicPr>
        <p:blipFill>
          <a:blip r:embed="rId2"/>
          <a:stretch>
            <a:fillRect/>
          </a:stretch>
        </p:blipFill>
        <p:spPr>
          <a:xfrm>
            <a:off x="-778163" y="-275590"/>
            <a:ext cx="25940326" cy="14267180"/>
          </a:xfrm>
          <a:prstGeom prst="rect">
            <a:avLst/>
          </a:prstGeom>
          <a:ln w="12700">
            <a:miter lim="400000"/>
          </a:ln>
        </p:spPr>
      </p:pic>
      <p:sp>
        <p:nvSpPr>
          <p:cNvPr id="145"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Image with caption">
    <p:spTree>
      <p:nvGrpSpPr>
        <p:cNvPr id="1" name=""/>
        <p:cNvGrpSpPr/>
        <p:nvPr/>
      </p:nvGrpSpPr>
      <p:grpSpPr>
        <a:xfrm>
          <a:off x="0" y="0"/>
          <a:ext cx="0" cy="0"/>
          <a:chOff x="0" y="0"/>
          <a:chExt cx="0" cy="0"/>
        </a:xfrm>
      </p:grpSpPr>
      <p:sp>
        <p:nvSpPr>
          <p:cNvPr id="152" name="Image"/>
          <p:cNvSpPr>
            <a:spLocks noGrp="1"/>
          </p:cNvSpPr>
          <p:nvPr>
            <p:ph type="pic" idx="13"/>
          </p:nvPr>
        </p:nvSpPr>
        <p:spPr>
          <a:xfrm>
            <a:off x="-108126" y="-1327734"/>
            <a:ext cx="24600252" cy="16371468"/>
          </a:xfrm>
          <a:prstGeom prst="rect">
            <a:avLst/>
          </a:prstGeom>
        </p:spPr>
        <p:txBody>
          <a:bodyPr lIns="91439" tIns="45719" rIns="91439" bIns="45719" anchor="t">
            <a:noAutofit/>
          </a:bodyPr>
          <a:lstStyle/>
          <a:p>
            <a:endParaRPr/>
          </a:p>
        </p:txBody>
      </p:sp>
      <p:pic>
        <p:nvPicPr>
          <p:cNvPr id="153" name="Image" descr="Imag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21672" y="12669942"/>
            <a:ext cx="304801" cy="38101"/>
          </a:xfrm>
          <a:prstGeom prst="rect">
            <a:avLst/>
          </a:prstGeom>
          <a:ln w="12700">
            <a:miter lim="400000"/>
          </a:ln>
        </p:spPr>
      </p:pic>
      <p:sp>
        <p:nvSpPr>
          <p:cNvPr id="154" name="image legend"/>
          <p:cNvSpPr txBox="1"/>
          <p:nvPr/>
        </p:nvSpPr>
        <p:spPr>
          <a:xfrm>
            <a:off x="1680812" y="12396892"/>
            <a:ext cx="10197729"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00000"/>
              </a:lnSpc>
              <a:defRPr sz="3200">
                <a:solidFill>
                  <a:srgbClr val="FFFFFF"/>
                </a:solidFill>
                <a:latin typeface="Nudista SemiBold"/>
                <a:ea typeface="Nudista SemiBold"/>
                <a:cs typeface="Nudista SemiBold"/>
                <a:sym typeface="Nudista SemiBold"/>
              </a:defRPr>
            </a:lvl1pPr>
          </a:lstStyle>
          <a:p>
            <a:r>
              <a:t>image legend</a:t>
            </a:r>
          </a:p>
        </p:txBody>
      </p:sp>
      <p:sp>
        <p:nvSpPr>
          <p:cNvPr id="155"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89100" y="952500"/>
            <a:ext cx="21005800" cy="2286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689100" y="3898900"/>
            <a:ext cx="21005800" cy="9207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lgn="ctr">
              <a:lnSpc>
                <a:spcPct val="100000"/>
              </a:lnSpc>
              <a:defRPr sz="2400">
                <a:solidFill>
                  <a:srgbClr val="000000"/>
                </a:solidFill>
                <a:latin typeface="Helvetica Light"/>
                <a:ea typeface="Helvetica Light"/>
                <a:cs typeface="Helvetica Light"/>
                <a:sym typeface="Helvetica Light"/>
              </a:defRPr>
            </a:lvl1pPr>
          </a:lstStyle>
          <a:p>
            <a:fld id="{86CB4B4D-7CA3-9044-876B-883B54F8677D}" type="slidenum">
              <a:t>‹nr.›</a:t>
            </a:fld>
            <a:endParaRPr/>
          </a:p>
        </p:txBody>
      </p:sp>
    </p:spTree>
  </p:cSld>
  <p:clrMap bg1="lt1" tx1="dk1" bg2="lt2" tx2="dk2" accent1="accent1" accent2="accent2" accent3="accent3" accent4="accent4" accent5="accent5" accent6="accent6" hlink="hlink" folHlink="folHlink"/>
  <p:sldLayoutIdLst>
    <p:sldLayoutId id="2147483650" r:id="rId1"/>
    <p:sldLayoutId id="2147483653" r:id="rId2"/>
    <p:sldLayoutId id="2147483655" r:id="rId3"/>
    <p:sldLayoutId id="2147483657"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Lst>
  <p:transition spd="med"/>
  <p:hf hdr="0" ftr="0" dt="0"/>
  <p:txStyles>
    <p:titleStyle>
      <a:lvl1pPr marL="0" marR="0" indent="0" algn="l" defTabSz="825500" rtl="0" latinLnBrk="0">
        <a:lnSpc>
          <a:spcPct val="150000"/>
        </a:lnSpc>
        <a:spcBef>
          <a:spcPts val="0"/>
        </a:spcBef>
        <a:spcAft>
          <a:spcPts val="0"/>
        </a:spcAft>
        <a:buClrTx/>
        <a:buSzTx/>
        <a:buFontTx/>
        <a:buNone/>
        <a:tabLst/>
        <a:defRPr sz="4000" b="0" i="0" u="none" strike="noStrike" cap="none" spc="0" baseline="0">
          <a:solidFill>
            <a:srgbClr val="33334F"/>
          </a:solidFill>
          <a:uFillTx/>
          <a:latin typeface="Nudista"/>
          <a:ea typeface="Nudista"/>
          <a:cs typeface="Nudista"/>
          <a:sym typeface="Nudista"/>
        </a:defRPr>
      </a:lvl1pPr>
      <a:lvl2pPr marL="0" marR="0" indent="228600" algn="l" defTabSz="825500" rtl="0" latinLnBrk="0">
        <a:lnSpc>
          <a:spcPct val="150000"/>
        </a:lnSpc>
        <a:spcBef>
          <a:spcPts val="0"/>
        </a:spcBef>
        <a:spcAft>
          <a:spcPts val="0"/>
        </a:spcAft>
        <a:buClrTx/>
        <a:buSzTx/>
        <a:buFontTx/>
        <a:buNone/>
        <a:tabLst/>
        <a:defRPr sz="4000" b="0" i="0" u="none" strike="noStrike" cap="none" spc="0" baseline="0">
          <a:solidFill>
            <a:srgbClr val="33334F"/>
          </a:solidFill>
          <a:uFillTx/>
          <a:latin typeface="Nudista"/>
          <a:ea typeface="Nudista"/>
          <a:cs typeface="Nudista"/>
          <a:sym typeface="Nudista"/>
        </a:defRPr>
      </a:lvl2pPr>
      <a:lvl3pPr marL="0" marR="0" indent="457200" algn="l" defTabSz="825500" rtl="0" latinLnBrk="0">
        <a:lnSpc>
          <a:spcPct val="150000"/>
        </a:lnSpc>
        <a:spcBef>
          <a:spcPts val="0"/>
        </a:spcBef>
        <a:spcAft>
          <a:spcPts val="0"/>
        </a:spcAft>
        <a:buClrTx/>
        <a:buSzTx/>
        <a:buFontTx/>
        <a:buNone/>
        <a:tabLst/>
        <a:defRPr sz="4000" b="0" i="0" u="none" strike="noStrike" cap="none" spc="0" baseline="0">
          <a:solidFill>
            <a:srgbClr val="33334F"/>
          </a:solidFill>
          <a:uFillTx/>
          <a:latin typeface="Nudista"/>
          <a:ea typeface="Nudista"/>
          <a:cs typeface="Nudista"/>
          <a:sym typeface="Nudista"/>
        </a:defRPr>
      </a:lvl3pPr>
      <a:lvl4pPr marL="0" marR="0" indent="685800" algn="l" defTabSz="825500" rtl="0" latinLnBrk="0">
        <a:lnSpc>
          <a:spcPct val="150000"/>
        </a:lnSpc>
        <a:spcBef>
          <a:spcPts val="0"/>
        </a:spcBef>
        <a:spcAft>
          <a:spcPts val="0"/>
        </a:spcAft>
        <a:buClrTx/>
        <a:buSzTx/>
        <a:buFontTx/>
        <a:buNone/>
        <a:tabLst/>
        <a:defRPr sz="4000" b="0" i="0" u="none" strike="noStrike" cap="none" spc="0" baseline="0">
          <a:solidFill>
            <a:srgbClr val="33334F"/>
          </a:solidFill>
          <a:uFillTx/>
          <a:latin typeface="Nudista"/>
          <a:ea typeface="Nudista"/>
          <a:cs typeface="Nudista"/>
          <a:sym typeface="Nudista"/>
        </a:defRPr>
      </a:lvl4pPr>
      <a:lvl5pPr marL="0" marR="0" indent="914400" algn="l" defTabSz="825500" rtl="0" latinLnBrk="0">
        <a:lnSpc>
          <a:spcPct val="150000"/>
        </a:lnSpc>
        <a:spcBef>
          <a:spcPts val="0"/>
        </a:spcBef>
        <a:spcAft>
          <a:spcPts val="0"/>
        </a:spcAft>
        <a:buClrTx/>
        <a:buSzTx/>
        <a:buFontTx/>
        <a:buNone/>
        <a:tabLst/>
        <a:defRPr sz="4000" b="0" i="0" u="none" strike="noStrike" cap="none" spc="0" baseline="0">
          <a:solidFill>
            <a:srgbClr val="33334F"/>
          </a:solidFill>
          <a:uFillTx/>
          <a:latin typeface="Nudista"/>
          <a:ea typeface="Nudista"/>
          <a:cs typeface="Nudista"/>
          <a:sym typeface="Nudista"/>
        </a:defRPr>
      </a:lvl5pPr>
      <a:lvl6pPr marL="0" marR="0" indent="1143000" algn="l" defTabSz="825500" rtl="0" latinLnBrk="0">
        <a:lnSpc>
          <a:spcPct val="150000"/>
        </a:lnSpc>
        <a:spcBef>
          <a:spcPts val="0"/>
        </a:spcBef>
        <a:spcAft>
          <a:spcPts val="0"/>
        </a:spcAft>
        <a:buClrTx/>
        <a:buSzTx/>
        <a:buFontTx/>
        <a:buNone/>
        <a:tabLst/>
        <a:defRPr sz="4000" b="0" i="0" u="none" strike="noStrike" cap="none" spc="0" baseline="0">
          <a:solidFill>
            <a:srgbClr val="33334F"/>
          </a:solidFill>
          <a:uFillTx/>
          <a:latin typeface="Nudista"/>
          <a:ea typeface="Nudista"/>
          <a:cs typeface="Nudista"/>
          <a:sym typeface="Nudista"/>
        </a:defRPr>
      </a:lvl6pPr>
      <a:lvl7pPr marL="0" marR="0" indent="1371600" algn="l" defTabSz="825500" rtl="0" latinLnBrk="0">
        <a:lnSpc>
          <a:spcPct val="150000"/>
        </a:lnSpc>
        <a:spcBef>
          <a:spcPts val="0"/>
        </a:spcBef>
        <a:spcAft>
          <a:spcPts val="0"/>
        </a:spcAft>
        <a:buClrTx/>
        <a:buSzTx/>
        <a:buFontTx/>
        <a:buNone/>
        <a:tabLst/>
        <a:defRPr sz="4000" b="0" i="0" u="none" strike="noStrike" cap="none" spc="0" baseline="0">
          <a:solidFill>
            <a:srgbClr val="33334F"/>
          </a:solidFill>
          <a:uFillTx/>
          <a:latin typeface="Nudista"/>
          <a:ea typeface="Nudista"/>
          <a:cs typeface="Nudista"/>
          <a:sym typeface="Nudista"/>
        </a:defRPr>
      </a:lvl7pPr>
      <a:lvl8pPr marL="0" marR="0" indent="1600200" algn="l" defTabSz="825500" rtl="0" latinLnBrk="0">
        <a:lnSpc>
          <a:spcPct val="150000"/>
        </a:lnSpc>
        <a:spcBef>
          <a:spcPts val="0"/>
        </a:spcBef>
        <a:spcAft>
          <a:spcPts val="0"/>
        </a:spcAft>
        <a:buClrTx/>
        <a:buSzTx/>
        <a:buFontTx/>
        <a:buNone/>
        <a:tabLst/>
        <a:defRPr sz="4000" b="0" i="0" u="none" strike="noStrike" cap="none" spc="0" baseline="0">
          <a:solidFill>
            <a:srgbClr val="33334F"/>
          </a:solidFill>
          <a:uFillTx/>
          <a:latin typeface="Nudista"/>
          <a:ea typeface="Nudista"/>
          <a:cs typeface="Nudista"/>
          <a:sym typeface="Nudista"/>
        </a:defRPr>
      </a:lvl8pPr>
      <a:lvl9pPr marL="0" marR="0" indent="1828800" algn="l" defTabSz="825500" rtl="0" latinLnBrk="0">
        <a:lnSpc>
          <a:spcPct val="150000"/>
        </a:lnSpc>
        <a:spcBef>
          <a:spcPts val="0"/>
        </a:spcBef>
        <a:spcAft>
          <a:spcPts val="0"/>
        </a:spcAft>
        <a:buClrTx/>
        <a:buSzTx/>
        <a:buFontTx/>
        <a:buNone/>
        <a:tabLst/>
        <a:defRPr sz="4000" b="0" i="0" u="none" strike="noStrike" cap="none" spc="0" baseline="0">
          <a:solidFill>
            <a:srgbClr val="33334F"/>
          </a:solidFill>
          <a:uFillTx/>
          <a:latin typeface="Nudista"/>
          <a:ea typeface="Nudista"/>
          <a:cs typeface="Nudista"/>
          <a:sym typeface="Nudista"/>
        </a:defRPr>
      </a:lvl9pPr>
    </p:titleStyle>
    <p:bodyStyle>
      <a:lvl1pPr marL="48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1pPr>
      <a:lvl2pPr marL="112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2pPr>
      <a:lvl3pPr marL="175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3pPr>
      <a:lvl4pPr marL="239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4pPr>
      <a:lvl5pPr marL="302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5pPr>
      <a:lvl6pPr marL="366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6pPr>
      <a:lvl7pPr marL="429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7pPr>
      <a:lvl8pPr marL="493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8pPr>
      <a:lvl9pPr marL="556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hyperlink" Target="http://myepicticketshop.com/problems/out-of-credit"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myepicticketshop.com/problems/out-of-credit"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hyperlink" Target="mailto:viktor.segers@involved-it.be" TargetMode="External"/><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2" name="Symbol zastępczy tekstu 11">
            <a:extLst>
              <a:ext uri="{FF2B5EF4-FFF2-40B4-BE49-F238E27FC236}">
                <a16:creationId xmlns:a16="http://schemas.microsoft.com/office/drawing/2014/main" id="{10950283-0E35-7A43-2CFC-0F13CA81D149}"/>
              </a:ext>
            </a:extLst>
          </p:cNvPr>
          <p:cNvSpPr txBox="1">
            <a:spLocks/>
          </p:cNvSpPr>
          <p:nvPr/>
        </p:nvSpPr>
        <p:spPr>
          <a:xfrm>
            <a:off x="987426" y="10519287"/>
            <a:ext cx="22216704" cy="2513134"/>
          </a:xfrm>
          <a:prstGeom prst="rect">
            <a:avLst/>
          </a:prstGeom>
        </p:spPr>
        <p:txBody>
          <a:bodyPr>
            <a:normAutofit fontScale="9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9000" dirty="0">
                <a:solidFill>
                  <a:schemeClr val="bg1"/>
                </a:solidFill>
              </a:rPr>
              <a:t>Central error and validation handling </a:t>
            </a:r>
          </a:p>
          <a:p>
            <a:r>
              <a:rPr lang="en-GB" sz="9000" dirty="0">
                <a:solidFill>
                  <a:schemeClr val="bg1"/>
                </a:solidFill>
              </a:rPr>
              <a:t>using the Mediator Pattern</a:t>
            </a:r>
          </a:p>
        </p:txBody>
      </p:sp>
      <p:sp>
        <p:nvSpPr>
          <p:cNvPr id="3" name="Tytuł 10">
            <a:extLst>
              <a:ext uri="{FF2B5EF4-FFF2-40B4-BE49-F238E27FC236}">
                <a16:creationId xmlns:a16="http://schemas.microsoft.com/office/drawing/2014/main" id="{A0CBE028-11F2-379A-A841-1AB31D513824}"/>
              </a:ext>
            </a:extLst>
          </p:cNvPr>
          <p:cNvSpPr txBox="1">
            <a:spLocks/>
          </p:cNvSpPr>
          <p:nvPr/>
        </p:nvSpPr>
        <p:spPr>
          <a:xfrm>
            <a:off x="987426" y="9087669"/>
            <a:ext cx="15884728" cy="1255866"/>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l-PL" sz="5600" dirty="0">
                <a:solidFill>
                  <a:schemeClr val="bg1"/>
                </a:solidFill>
              </a:rPr>
              <a:t>Viktor </a:t>
            </a:r>
            <a:r>
              <a:rPr lang="pl-PL" sz="5600" dirty="0" err="1">
                <a:solidFill>
                  <a:schemeClr val="bg1"/>
                </a:solidFill>
              </a:rPr>
              <a:t>Segers</a:t>
            </a:r>
            <a:endParaRPr lang="pl-PL" sz="5600" dirty="0">
              <a:solidFill>
                <a:schemeClr val="bg1"/>
              </a:solidFill>
            </a:endParaRPr>
          </a:p>
        </p:txBody>
      </p:sp>
      <p:sp>
        <p:nvSpPr>
          <p:cNvPr id="4" name="Tekstvak 3">
            <a:extLst>
              <a:ext uri="{FF2B5EF4-FFF2-40B4-BE49-F238E27FC236}">
                <a16:creationId xmlns:a16="http://schemas.microsoft.com/office/drawing/2014/main" id="{0E09CDAF-214D-FF3A-C6B5-AC5EF33B9D0B}"/>
              </a:ext>
            </a:extLst>
          </p:cNvPr>
          <p:cNvSpPr txBox="1"/>
          <p:nvPr/>
        </p:nvSpPr>
        <p:spPr>
          <a:xfrm>
            <a:off x="3322320" y="4749852"/>
            <a:ext cx="102657" cy="6196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20000"/>
              </a:lnSpc>
              <a:spcBef>
                <a:spcPts val="0"/>
              </a:spcBef>
              <a:spcAft>
                <a:spcPts val="0"/>
              </a:spcAft>
              <a:buClrTx/>
              <a:buSzTx/>
              <a:buFontTx/>
              <a:buNone/>
              <a:tabLst/>
            </a:pPr>
            <a:endParaRPr kumimoji="0" lang="nl-BE" sz="2800" b="0" i="0" u="none" strike="noStrike" cap="none" spc="0" normalizeH="0" baseline="0" dirty="0">
              <a:ln>
                <a:noFill/>
              </a:ln>
              <a:solidFill>
                <a:srgbClr val="33334F"/>
              </a:solidFill>
              <a:effectLst/>
              <a:uFillTx/>
              <a:latin typeface="Nudista"/>
              <a:ea typeface="Nudista"/>
              <a:cs typeface="Nudista"/>
              <a:sym typeface="Nudist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kstvak 6">
            <a:extLst>
              <a:ext uri="{FF2B5EF4-FFF2-40B4-BE49-F238E27FC236}">
                <a16:creationId xmlns:a16="http://schemas.microsoft.com/office/drawing/2014/main" id="{4D278C94-2418-137E-02A2-3894FB164E80}"/>
              </a:ext>
            </a:extLst>
          </p:cNvPr>
          <p:cNvSpPr txBox="1"/>
          <p:nvPr/>
        </p:nvSpPr>
        <p:spPr>
          <a:xfrm>
            <a:off x="1044424" y="3730445"/>
            <a:ext cx="18325792" cy="78063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nl-BE" b="1" dirty="0">
                <a:solidFill>
                  <a:srgbClr val="6A9955"/>
                </a:solidFill>
                <a:effectLst/>
                <a:latin typeface="Menlo" panose="020B0609030804020204" pitchFamily="49" charset="0"/>
              </a:rPr>
              <a:t>// Statuscode 400</a:t>
            </a:r>
            <a:endParaRPr lang="nl-BE" b="1" dirty="0">
              <a:solidFill>
                <a:srgbClr val="D4D4D4"/>
              </a:solidFill>
              <a:effectLst/>
              <a:latin typeface="Menlo" panose="020B0609030804020204" pitchFamily="49" charset="0"/>
            </a:endParaRPr>
          </a:p>
          <a:p>
            <a:r>
              <a:rPr lang="nl-BE" b="0" dirty="0">
                <a:solidFill>
                  <a:srgbClr val="6A9955"/>
                </a:solidFill>
                <a:effectLst/>
                <a:latin typeface="Menlo" panose="020B0609030804020204" pitchFamily="49" charset="0"/>
              </a:rPr>
              <a:t>// Content-Type: application/json</a:t>
            </a:r>
          </a:p>
          <a:p>
            <a:r>
              <a:rPr lang="nl-BE" u="sng" dirty="0">
                <a:solidFill>
                  <a:srgbClr val="6A9955"/>
                </a:solidFill>
                <a:latin typeface="Menlo" panose="020B0609030804020204" pitchFamily="49" charset="0"/>
              </a:rPr>
              <a:t>// https://developers.facebook.com/docs/graph-api/guides/error-handling/</a:t>
            </a:r>
            <a:endParaRPr lang="nl-BE" b="0" u="sng" dirty="0">
              <a:solidFill>
                <a:srgbClr val="D4D4D4"/>
              </a:solidFill>
              <a:effectLst/>
              <a:latin typeface="Menlo" panose="020B0609030804020204" pitchFamily="49" charset="0"/>
            </a:endParaRPr>
          </a:p>
          <a:p>
            <a:r>
              <a:rPr lang="nl-BE" b="0" dirty="0">
                <a:solidFill>
                  <a:srgbClr val="D4D4D4"/>
                </a:solidFill>
                <a:effectLst/>
                <a:latin typeface="Menlo" panose="020B0609030804020204" pitchFamily="49" charset="0"/>
              </a:rPr>
              <a:t>{</a:t>
            </a:r>
          </a:p>
          <a:p>
            <a:r>
              <a:rPr lang="nl-BE" b="0" dirty="0">
                <a:solidFill>
                  <a:srgbClr val="9CDCFE"/>
                </a:solidFill>
                <a:effectLst/>
                <a:latin typeface="Menlo" panose="020B0609030804020204" pitchFamily="49" charset="0"/>
              </a:rPr>
              <a:t>	"error"</a:t>
            </a:r>
            <a:r>
              <a:rPr lang="nl-BE" b="0" dirty="0">
                <a:solidFill>
                  <a:srgbClr val="D4D4D4"/>
                </a:solidFill>
                <a:effectLst/>
                <a:latin typeface="Menlo" panose="020B0609030804020204" pitchFamily="49" charset="0"/>
              </a:rPr>
              <a:t>: </a:t>
            </a:r>
          </a:p>
          <a:p>
            <a:r>
              <a:rPr lang="nl-BE" dirty="0">
                <a:solidFill>
                  <a:srgbClr val="D4D4D4"/>
                </a:solidFill>
                <a:latin typeface="Menlo" panose="020B0609030804020204" pitchFamily="49" charset="0"/>
              </a:rPr>
              <a:t>	</a:t>
            </a:r>
            <a:r>
              <a:rPr lang="nl-BE" b="0" dirty="0">
                <a:solidFill>
                  <a:srgbClr val="D4D4D4"/>
                </a:solidFill>
                <a:effectLst/>
                <a:latin typeface="Menlo" panose="020B0609030804020204" pitchFamily="49" charset="0"/>
              </a:rPr>
              <a:t>{</a:t>
            </a:r>
          </a:p>
          <a:p>
            <a:r>
              <a:rPr lang="nl-BE" b="0" dirty="0">
                <a:solidFill>
                  <a:srgbClr val="9CDCFE"/>
                </a:solidFill>
                <a:effectLst/>
                <a:latin typeface="Menlo" panose="020B0609030804020204" pitchFamily="49" charset="0"/>
              </a:rPr>
              <a:t>		"message"</a:t>
            </a:r>
            <a:r>
              <a:rPr lang="nl-BE" b="0" dirty="0">
                <a:solidFill>
                  <a:srgbClr val="D4D4D4"/>
                </a:solidFill>
                <a:effectLst/>
                <a:latin typeface="Menlo" panose="020B0609030804020204" pitchFamily="49" charset="0"/>
              </a:rPr>
              <a:t>: </a:t>
            </a:r>
            <a:r>
              <a:rPr lang="nl-BE" b="0" dirty="0">
                <a:solidFill>
                  <a:srgbClr val="CE9178"/>
                </a:solidFill>
                <a:effectLst/>
                <a:latin typeface="Menlo" panose="020B0609030804020204" pitchFamily="49" charset="0"/>
              </a:rPr>
              <a:t>"Message describing the error"</a:t>
            </a:r>
            <a:r>
              <a:rPr lang="nl-BE" b="0" dirty="0">
                <a:solidFill>
                  <a:srgbClr val="D4D4D4"/>
                </a:solidFill>
                <a:effectLst/>
                <a:latin typeface="Menlo" panose="020B0609030804020204" pitchFamily="49" charset="0"/>
              </a:rPr>
              <a:t>, </a:t>
            </a:r>
          </a:p>
          <a:p>
            <a:r>
              <a:rPr lang="nl-BE" b="0" dirty="0">
                <a:solidFill>
                  <a:srgbClr val="9CDCFE"/>
                </a:solidFill>
                <a:effectLst/>
                <a:latin typeface="Menlo" panose="020B0609030804020204" pitchFamily="49" charset="0"/>
              </a:rPr>
              <a:t>		"type"</a:t>
            </a:r>
            <a:r>
              <a:rPr lang="nl-BE" b="0" dirty="0">
                <a:solidFill>
                  <a:srgbClr val="D4D4D4"/>
                </a:solidFill>
                <a:effectLst/>
                <a:latin typeface="Menlo" panose="020B0609030804020204" pitchFamily="49" charset="0"/>
              </a:rPr>
              <a:t>: </a:t>
            </a:r>
            <a:r>
              <a:rPr lang="nl-BE" b="0" dirty="0">
                <a:solidFill>
                  <a:srgbClr val="CE9178"/>
                </a:solidFill>
                <a:effectLst/>
                <a:latin typeface="Menlo" panose="020B0609030804020204" pitchFamily="49" charset="0"/>
              </a:rPr>
              <a:t>"OAuthException"</a:t>
            </a:r>
            <a:r>
              <a:rPr lang="nl-BE" b="0" dirty="0">
                <a:solidFill>
                  <a:srgbClr val="D4D4D4"/>
                </a:solidFill>
                <a:effectLst/>
                <a:latin typeface="Menlo" panose="020B0609030804020204" pitchFamily="49" charset="0"/>
              </a:rPr>
              <a:t>, </a:t>
            </a:r>
          </a:p>
          <a:p>
            <a:r>
              <a:rPr lang="nl-BE" b="0" dirty="0">
                <a:solidFill>
                  <a:srgbClr val="9CDCFE"/>
                </a:solidFill>
                <a:effectLst/>
                <a:latin typeface="Menlo" panose="020B0609030804020204" pitchFamily="49" charset="0"/>
              </a:rPr>
              <a:t>		"code"</a:t>
            </a:r>
            <a:r>
              <a:rPr lang="nl-BE" b="0" dirty="0">
                <a:solidFill>
                  <a:srgbClr val="D4D4D4"/>
                </a:solidFill>
                <a:effectLst/>
                <a:latin typeface="Menlo" panose="020B0609030804020204" pitchFamily="49" charset="0"/>
              </a:rPr>
              <a:t>: </a:t>
            </a:r>
            <a:r>
              <a:rPr lang="nl-BE" b="0" dirty="0">
                <a:solidFill>
                  <a:srgbClr val="B5CEA8"/>
                </a:solidFill>
                <a:effectLst/>
                <a:latin typeface="Menlo" panose="020B0609030804020204" pitchFamily="49" charset="0"/>
              </a:rPr>
              <a:t>190</a:t>
            </a:r>
            <a:r>
              <a:rPr lang="nl-BE" b="0" dirty="0">
                <a:solidFill>
                  <a:srgbClr val="D4D4D4"/>
                </a:solidFill>
                <a:effectLst/>
                <a:latin typeface="Menlo" panose="020B0609030804020204" pitchFamily="49" charset="0"/>
              </a:rPr>
              <a:t>,</a:t>
            </a:r>
          </a:p>
          <a:p>
            <a:r>
              <a:rPr lang="nl-BE" b="0" dirty="0">
                <a:solidFill>
                  <a:srgbClr val="9CDCFE"/>
                </a:solidFill>
                <a:effectLst/>
                <a:latin typeface="Menlo" panose="020B0609030804020204" pitchFamily="49" charset="0"/>
              </a:rPr>
              <a:t>		"error_subcode"</a:t>
            </a:r>
            <a:r>
              <a:rPr lang="nl-BE" b="0" dirty="0">
                <a:solidFill>
                  <a:srgbClr val="D4D4D4"/>
                </a:solidFill>
                <a:effectLst/>
                <a:latin typeface="Menlo" panose="020B0609030804020204" pitchFamily="49" charset="0"/>
              </a:rPr>
              <a:t>: </a:t>
            </a:r>
            <a:r>
              <a:rPr lang="nl-BE" b="0" dirty="0">
                <a:solidFill>
                  <a:srgbClr val="B5CEA8"/>
                </a:solidFill>
                <a:effectLst/>
                <a:latin typeface="Menlo" panose="020B0609030804020204" pitchFamily="49" charset="0"/>
              </a:rPr>
              <a:t>460</a:t>
            </a:r>
            <a:r>
              <a:rPr lang="nl-BE" b="0" dirty="0">
                <a:solidFill>
                  <a:srgbClr val="D4D4D4"/>
                </a:solidFill>
                <a:effectLst/>
                <a:latin typeface="Menlo" panose="020B0609030804020204" pitchFamily="49" charset="0"/>
              </a:rPr>
              <a:t>,</a:t>
            </a:r>
          </a:p>
          <a:p>
            <a:r>
              <a:rPr lang="nl-BE" b="0" dirty="0">
                <a:solidFill>
                  <a:srgbClr val="9CDCFE"/>
                </a:solidFill>
                <a:effectLst/>
                <a:latin typeface="Menlo" panose="020B0609030804020204" pitchFamily="49" charset="0"/>
              </a:rPr>
              <a:t>		"error_user_title"</a:t>
            </a:r>
            <a:r>
              <a:rPr lang="nl-BE" b="0" dirty="0">
                <a:solidFill>
                  <a:srgbClr val="D4D4D4"/>
                </a:solidFill>
                <a:effectLst/>
                <a:latin typeface="Menlo" panose="020B0609030804020204" pitchFamily="49" charset="0"/>
              </a:rPr>
              <a:t>: </a:t>
            </a:r>
            <a:r>
              <a:rPr lang="nl-BE" b="0" dirty="0">
                <a:solidFill>
                  <a:srgbClr val="CE9178"/>
                </a:solidFill>
                <a:effectLst/>
                <a:latin typeface="Menlo" panose="020B0609030804020204" pitchFamily="49" charset="0"/>
              </a:rPr>
              <a:t>"A title"</a:t>
            </a:r>
            <a:r>
              <a:rPr lang="nl-BE" b="0" dirty="0">
                <a:solidFill>
                  <a:srgbClr val="D4D4D4"/>
                </a:solidFill>
                <a:effectLst/>
                <a:latin typeface="Menlo" panose="020B0609030804020204" pitchFamily="49" charset="0"/>
              </a:rPr>
              <a:t>,</a:t>
            </a:r>
          </a:p>
          <a:p>
            <a:r>
              <a:rPr lang="nl-BE" b="0" dirty="0">
                <a:solidFill>
                  <a:srgbClr val="9CDCFE"/>
                </a:solidFill>
                <a:effectLst/>
                <a:latin typeface="Menlo" panose="020B0609030804020204" pitchFamily="49" charset="0"/>
              </a:rPr>
              <a:t>		"error_user_msg"</a:t>
            </a:r>
            <a:r>
              <a:rPr lang="nl-BE" b="0" dirty="0">
                <a:solidFill>
                  <a:srgbClr val="D4D4D4"/>
                </a:solidFill>
                <a:effectLst/>
                <a:latin typeface="Menlo" panose="020B0609030804020204" pitchFamily="49" charset="0"/>
              </a:rPr>
              <a:t>: </a:t>
            </a:r>
            <a:r>
              <a:rPr lang="nl-BE" b="0" dirty="0">
                <a:solidFill>
                  <a:srgbClr val="CE9178"/>
                </a:solidFill>
                <a:effectLst/>
                <a:latin typeface="Menlo" panose="020B0609030804020204" pitchFamily="49" charset="0"/>
              </a:rPr>
              <a:t>"A message"</a:t>
            </a:r>
            <a:r>
              <a:rPr lang="nl-BE" b="0" dirty="0">
                <a:solidFill>
                  <a:srgbClr val="D4D4D4"/>
                </a:solidFill>
                <a:effectLst/>
                <a:latin typeface="Menlo" panose="020B0609030804020204" pitchFamily="49" charset="0"/>
              </a:rPr>
              <a:t>,</a:t>
            </a:r>
          </a:p>
          <a:p>
            <a:r>
              <a:rPr lang="nl-BE" b="0" dirty="0">
                <a:solidFill>
                  <a:srgbClr val="9CDCFE"/>
                </a:solidFill>
                <a:effectLst/>
                <a:latin typeface="Menlo" panose="020B0609030804020204" pitchFamily="49" charset="0"/>
              </a:rPr>
              <a:t>		"fbtrace_id"</a:t>
            </a:r>
            <a:r>
              <a:rPr lang="nl-BE" b="0" dirty="0">
                <a:solidFill>
                  <a:srgbClr val="D4D4D4"/>
                </a:solidFill>
                <a:effectLst/>
                <a:latin typeface="Menlo" panose="020B0609030804020204" pitchFamily="49" charset="0"/>
              </a:rPr>
              <a:t>: </a:t>
            </a:r>
            <a:r>
              <a:rPr lang="nl-BE" b="0" dirty="0">
                <a:solidFill>
                  <a:srgbClr val="CE9178"/>
                </a:solidFill>
                <a:effectLst/>
                <a:latin typeface="Menlo" panose="020B0609030804020204" pitchFamily="49" charset="0"/>
              </a:rPr>
              <a:t>"EJplcsCHuLu"</a:t>
            </a:r>
            <a:endParaRPr lang="nl-BE" b="0" dirty="0">
              <a:solidFill>
                <a:srgbClr val="D4D4D4"/>
              </a:solidFill>
              <a:effectLst/>
              <a:latin typeface="Menlo" panose="020B0609030804020204" pitchFamily="49" charset="0"/>
            </a:endParaRPr>
          </a:p>
          <a:p>
            <a:r>
              <a:rPr lang="nl-BE" b="0" dirty="0">
                <a:solidFill>
                  <a:srgbClr val="D4D4D4"/>
                </a:solidFill>
                <a:effectLst/>
                <a:latin typeface="Menlo" panose="020B0609030804020204" pitchFamily="49" charset="0"/>
              </a:rPr>
              <a:t>	}</a:t>
            </a:r>
          </a:p>
          <a:p>
            <a:r>
              <a:rPr lang="nl-BE" b="0" dirty="0">
                <a:solidFill>
                  <a:srgbClr val="D4D4D4"/>
                </a:solidFill>
                <a:effectLst/>
                <a:latin typeface="Menlo" panose="020B0609030804020204" pitchFamily="49" charset="0"/>
              </a:rPr>
              <a:t>}</a:t>
            </a:r>
          </a:p>
        </p:txBody>
      </p:sp>
      <p:sp>
        <p:nvSpPr>
          <p:cNvPr id="8" name="Text Placeholder 6">
            <a:extLst>
              <a:ext uri="{FF2B5EF4-FFF2-40B4-BE49-F238E27FC236}">
                <a16:creationId xmlns:a16="http://schemas.microsoft.com/office/drawing/2014/main" id="{35848BE5-A6FF-AF54-E14A-9913007687F9}"/>
              </a:ext>
            </a:extLst>
          </p:cNvPr>
          <p:cNvSpPr txBox="1">
            <a:spLocks/>
          </p:cNvSpPr>
          <p:nvPr/>
        </p:nvSpPr>
        <p:spPr>
          <a:xfrm>
            <a:off x="1044424" y="662233"/>
            <a:ext cx="13078901" cy="1579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0" marR="0" indent="0" algn="l" defTabSz="825500" latinLnBrk="0">
              <a:lnSpc>
                <a:spcPct val="100000"/>
              </a:lnSpc>
              <a:spcBef>
                <a:spcPts val="0"/>
              </a:spcBef>
              <a:spcAft>
                <a:spcPts val="0"/>
              </a:spcAft>
              <a:buClrTx/>
              <a:buSzTx/>
              <a:buFontTx/>
              <a:buNone/>
              <a:tabLst/>
              <a:defRPr sz="11200" b="0" i="0" u="none" strike="noStrike" cap="none" spc="0" baseline="0">
                <a:solidFill>
                  <a:srgbClr val="33334F"/>
                </a:solidFill>
                <a:uFillTx/>
                <a:latin typeface="+mn-lt"/>
                <a:ea typeface="+mn-ea"/>
                <a:cs typeface="+mn-cs"/>
                <a:sym typeface="Jubilat-Regular"/>
              </a:defRPr>
            </a:lvl1pPr>
            <a:lvl2pPr marL="112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2pPr>
            <a:lvl3pPr marL="175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3pPr>
            <a:lvl4pPr marL="239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4pPr>
            <a:lvl5pPr marL="302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5pPr>
            <a:lvl6pPr marL="366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6pPr>
            <a:lvl7pPr marL="429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7pPr>
            <a:lvl8pPr marL="493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8pPr>
            <a:lvl9pPr marL="556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9pPr>
          </a:lstStyle>
          <a:p>
            <a:pPr hangingPunct="1"/>
            <a:r>
              <a:rPr lang="nl-BE" sz="9600" b="1" dirty="0">
                <a:solidFill>
                  <a:srgbClr val="3F3266"/>
                </a:solidFill>
                <a:latin typeface="Sofia Pro" panose="00000500000000000000" pitchFamily="50" charset="0"/>
                <a:cs typeface="Poppins Bold" panose="00000800000000000000" pitchFamily="2" charset="0"/>
              </a:rPr>
              <a:t>Using costum error codes</a:t>
            </a:r>
            <a:endParaRPr lang="nl-BE" b="1" dirty="0">
              <a:solidFill>
                <a:srgbClr val="3F3266"/>
              </a:solidFill>
              <a:latin typeface="Sofia Pro" panose="00000500000000000000" pitchFamily="50" charset="0"/>
              <a:cs typeface="Poppins Bold" panose="00000800000000000000" pitchFamily="2" charset="0"/>
            </a:endParaRPr>
          </a:p>
        </p:txBody>
      </p:sp>
      <p:sp>
        <p:nvSpPr>
          <p:cNvPr id="12" name="Rectangle: Rounded Corners 5">
            <a:extLst>
              <a:ext uri="{FF2B5EF4-FFF2-40B4-BE49-F238E27FC236}">
                <a16:creationId xmlns:a16="http://schemas.microsoft.com/office/drawing/2014/main" id="{9CA6D460-D535-8DD8-A2F0-B76C96535B47}"/>
              </a:ext>
            </a:extLst>
          </p:cNvPr>
          <p:cNvSpPr/>
          <p:nvPr/>
        </p:nvSpPr>
        <p:spPr>
          <a:xfrm>
            <a:off x="21413971" y="12333767"/>
            <a:ext cx="3657601" cy="720000"/>
          </a:xfrm>
          <a:prstGeom prst="roundRect">
            <a:avLst>
              <a:gd name="adj" fmla="val 50000"/>
            </a:avLst>
          </a:prstGeom>
          <a:solidFill>
            <a:srgbClr val="B7A0F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3" name="Oval 7">
            <a:extLst>
              <a:ext uri="{FF2B5EF4-FFF2-40B4-BE49-F238E27FC236}">
                <a16:creationId xmlns:a16="http://schemas.microsoft.com/office/drawing/2014/main" id="{0F7D7A61-7F88-7BB3-786A-7F1ADF24305F}"/>
              </a:ext>
            </a:extLst>
          </p:cNvPr>
          <p:cNvSpPr/>
          <p:nvPr/>
        </p:nvSpPr>
        <p:spPr>
          <a:xfrm>
            <a:off x="20365961" y="12333767"/>
            <a:ext cx="720000" cy="720000"/>
          </a:xfrm>
          <a:prstGeom prst="ellipse">
            <a:avLst/>
          </a:prstGeom>
          <a:solidFill>
            <a:srgbClr val="5BC6C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4" name="Oval 8">
            <a:extLst>
              <a:ext uri="{FF2B5EF4-FFF2-40B4-BE49-F238E27FC236}">
                <a16:creationId xmlns:a16="http://schemas.microsoft.com/office/drawing/2014/main" id="{32C37C7C-D28E-CDA5-87CD-82176960DF83}"/>
              </a:ext>
            </a:extLst>
          </p:cNvPr>
          <p:cNvSpPr/>
          <p:nvPr/>
        </p:nvSpPr>
        <p:spPr>
          <a:xfrm>
            <a:off x="21910461" y="12333767"/>
            <a:ext cx="720000" cy="720000"/>
          </a:xfrm>
          <a:prstGeom prst="ellipse">
            <a:avLst/>
          </a:prstGeom>
          <a:solidFill>
            <a:srgbClr val="E6695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 name="Rectangle: Rounded Corners 5">
            <a:extLst>
              <a:ext uri="{FF2B5EF4-FFF2-40B4-BE49-F238E27FC236}">
                <a16:creationId xmlns:a16="http://schemas.microsoft.com/office/drawing/2014/main" id="{53641D8A-FC21-27F4-4AF7-9116FC3FC2D7}"/>
              </a:ext>
            </a:extLst>
          </p:cNvPr>
          <p:cNvSpPr/>
          <p:nvPr/>
        </p:nvSpPr>
        <p:spPr>
          <a:xfrm>
            <a:off x="21413971" y="12333767"/>
            <a:ext cx="3657601" cy="720000"/>
          </a:xfrm>
          <a:prstGeom prst="roundRect">
            <a:avLst>
              <a:gd name="adj" fmla="val 50000"/>
            </a:avLst>
          </a:prstGeom>
          <a:solidFill>
            <a:srgbClr val="B7A0F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3" name="Oval 7">
            <a:extLst>
              <a:ext uri="{FF2B5EF4-FFF2-40B4-BE49-F238E27FC236}">
                <a16:creationId xmlns:a16="http://schemas.microsoft.com/office/drawing/2014/main" id="{5DB700BF-525B-9AB0-6AA9-B9E6A28D4BAB}"/>
              </a:ext>
            </a:extLst>
          </p:cNvPr>
          <p:cNvSpPr/>
          <p:nvPr/>
        </p:nvSpPr>
        <p:spPr>
          <a:xfrm>
            <a:off x="20365961" y="12333767"/>
            <a:ext cx="720000" cy="720000"/>
          </a:xfrm>
          <a:prstGeom prst="ellipse">
            <a:avLst/>
          </a:prstGeom>
          <a:solidFill>
            <a:srgbClr val="5BC6C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4" name="Oval 8">
            <a:extLst>
              <a:ext uri="{FF2B5EF4-FFF2-40B4-BE49-F238E27FC236}">
                <a16:creationId xmlns:a16="http://schemas.microsoft.com/office/drawing/2014/main" id="{7E199B51-6B28-4F73-D08F-92FF1BA4EC4F}"/>
              </a:ext>
            </a:extLst>
          </p:cNvPr>
          <p:cNvSpPr/>
          <p:nvPr/>
        </p:nvSpPr>
        <p:spPr>
          <a:xfrm>
            <a:off x="19317952" y="12333767"/>
            <a:ext cx="720000" cy="720000"/>
          </a:xfrm>
          <a:prstGeom prst="ellipse">
            <a:avLst/>
          </a:prstGeom>
          <a:solidFill>
            <a:srgbClr val="E6695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6" name="Tijdelijke aanduiding voor dianummer 5">
            <a:extLst>
              <a:ext uri="{FF2B5EF4-FFF2-40B4-BE49-F238E27FC236}">
                <a16:creationId xmlns:a16="http://schemas.microsoft.com/office/drawing/2014/main" id="{9E77D12E-1C16-03F5-75B9-E69FCC248136}"/>
              </a:ext>
            </a:extLst>
          </p:cNvPr>
          <p:cNvSpPr>
            <a:spLocks noGrp="1"/>
          </p:cNvSpPr>
          <p:nvPr>
            <p:ph type="sldNum" sz="quarter" idx="2"/>
          </p:nvPr>
        </p:nvSpPr>
        <p:spPr/>
        <p:txBody>
          <a:bodyPr/>
          <a:lstStyle/>
          <a:p>
            <a:fld id="{86CB4B4D-7CA3-9044-876B-883B54F8677D}" type="slidenum">
              <a:rPr lang="nl-BE" smtClean="0"/>
              <a:t>9</a:t>
            </a:fld>
            <a:endParaRPr lang="nl-BE"/>
          </a:p>
        </p:txBody>
      </p:sp>
    </p:spTree>
    <p:extLst>
      <p:ext uri="{BB962C8B-B14F-4D97-AF65-F5344CB8AC3E}">
        <p14:creationId xmlns:p14="http://schemas.microsoft.com/office/powerpoint/2010/main" val="369516936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35848BE5-A6FF-AF54-E14A-9913007687F9}"/>
              </a:ext>
            </a:extLst>
          </p:cNvPr>
          <p:cNvSpPr txBox="1">
            <a:spLocks/>
          </p:cNvSpPr>
          <p:nvPr/>
        </p:nvSpPr>
        <p:spPr>
          <a:xfrm>
            <a:off x="1044424" y="662233"/>
            <a:ext cx="16214375" cy="15799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0" marR="0" indent="0" algn="l" defTabSz="825500" latinLnBrk="0">
              <a:lnSpc>
                <a:spcPct val="100000"/>
              </a:lnSpc>
              <a:spcBef>
                <a:spcPts val="0"/>
              </a:spcBef>
              <a:spcAft>
                <a:spcPts val="0"/>
              </a:spcAft>
              <a:buClrTx/>
              <a:buSzTx/>
              <a:buFontTx/>
              <a:buNone/>
              <a:tabLst/>
              <a:defRPr sz="11200" b="0" i="0" u="none" strike="noStrike" cap="none" spc="0" baseline="0">
                <a:solidFill>
                  <a:srgbClr val="33334F"/>
                </a:solidFill>
                <a:uFillTx/>
                <a:latin typeface="+mn-lt"/>
                <a:ea typeface="+mn-ea"/>
                <a:cs typeface="+mn-cs"/>
                <a:sym typeface="Jubilat-Regular"/>
              </a:defRPr>
            </a:lvl1pPr>
            <a:lvl2pPr marL="112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2pPr>
            <a:lvl3pPr marL="175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3pPr>
            <a:lvl4pPr marL="239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4pPr>
            <a:lvl5pPr marL="302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5pPr>
            <a:lvl6pPr marL="366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6pPr>
            <a:lvl7pPr marL="429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7pPr>
            <a:lvl8pPr marL="493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8pPr>
            <a:lvl9pPr marL="556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9pPr>
          </a:lstStyle>
          <a:p>
            <a:pPr hangingPunct="1"/>
            <a:r>
              <a:rPr lang="nl-BE" sz="9600" b="1" dirty="0">
                <a:solidFill>
                  <a:srgbClr val="3F3266"/>
                </a:solidFill>
                <a:latin typeface="Sofia Pro" panose="00000500000000000000" pitchFamily="50" charset="0"/>
                <a:cs typeface="Poppins Bold" panose="00000800000000000000" pitchFamily="2" charset="0"/>
              </a:rPr>
              <a:t> IETF RFC 7807: Problem Details</a:t>
            </a:r>
            <a:endParaRPr lang="nl-BE" b="1" dirty="0">
              <a:solidFill>
                <a:srgbClr val="3F3266"/>
              </a:solidFill>
              <a:latin typeface="Sofia Pro" panose="00000500000000000000" pitchFamily="50" charset="0"/>
              <a:cs typeface="Poppins Bold" panose="00000800000000000000" pitchFamily="2" charset="0"/>
            </a:endParaRPr>
          </a:p>
        </p:txBody>
      </p:sp>
      <p:pic>
        <p:nvPicPr>
          <p:cNvPr id="4" name="Afbeelding 3">
            <a:extLst>
              <a:ext uri="{FF2B5EF4-FFF2-40B4-BE49-F238E27FC236}">
                <a16:creationId xmlns:a16="http://schemas.microsoft.com/office/drawing/2014/main" id="{5B256D63-F99A-DC18-D7E6-ABB8E5F1A6D8}"/>
              </a:ext>
            </a:extLst>
          </p:cNvPr>
          <p:cNvPicPr>
            <a:picLocks noChangeAspect="1"/>
          </p:cNvPicPr>
          <p:nvPr/>
        </p:nvPicPr>
        <p:blipFill>
          <a:blip r:embed="rId3"/>
          <a:stretch>
            <a:fillRect/>
          </a:stretch>
        </p:blipFill>
        <p:spPr>
          <a:xfrm>
            <a:off x="6138939" y="3153746"/>
            <a:ext cx="7790229" cy="7408507"/>
          </a:xfrm>
          <a:prstGeom prst="rect">
            <a:avLst/>
          </a:prstGeom>
        </p:spPr>
      </p:pic>
      <p:pic>
        <p:nvPicPr>
          <p:cNvPr id="9" name="Afbeelding 8">
            <a:extLst>
              <a:ext uri="{FF2B5EF4-FFF2-40B4-BE49-F238E27FC236}">
                <a16:creationId xmlns:a16="http://schemas.microsoft.com/office/drawing/2014/main" id="{133EAAAF-F3AE-23F7-4434-A97E7C4B6BBF}"/>
              </a:ext>
            </a:extLst>
          </p:cNvPr>
          <p:cNvPicPr>
            <a:picLocks noChangeAspect="1"/>
          </p:cNvPicPr>
          <p:nvPr/>
        </p:nvPicPr>
        <p:blipFill>
          <a:blip r:embed="rId4"/>
          <a:stretch>
            <a:fillRect/>
          </a:stretch>
        </p:blipFill>
        <p:spPr>
          <a:xfrm>
            <a:off x="12192000" y="5607234"/>
            <a:ext cx="6281057" cy="7446533"/>
          </a:xfrm>
          <a:prstGeom prst="rect">
            <a:avLst/>
          </a:prstGeom>
        </p:spPr>
      </p:pic>
      <p:sp>
        <p:nvSpPr>
          <p:cNvPr id="12" name="Rectangle: Rounded Corners 5">
            <a:extLst>
              <a:ext uri="{FF2B5EF4-FFF2-40B4-BE49-F238E27FC236}">
                <a16:creationId xmlns:a16="http://schemas.microsoft.com/office/drawing/2014/main" id="{47DD2083-59D2-8148-6F59-5F9FBABD38B4}"/>
              </a:ext>
            </a:extLst>
          </p:cNvPr>
          <p:cNvSpPr/>
          <p:nvPr/>
        </p:nvSpPr>
        <p:spPr>
          <a:xfrm>
            <a:off x="21413971" y="12333767"/>
            <a:ext cx="3657601" cy="720000"/>
          </a:xfrm>
          <a:prstGeom prst="roundRect">
            <a:avLst>
              <a:gd name="adj" fmla="val 50000"/>
            </a:avLst>
          </a:prstGeom>
          <a:solidFill>
            <a:srgbClr val="B7A0F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3" name="Oval 7">
            <a:extLst>
              <a:ext uri="{FF2B5EF4-FFF2-40B4-BE49-F238E27FC236}">
                <a16:creationId xmlns:a16="http://schemas.microsoft.com/office/drawing/2014/main" id="{3D1A03BC-9A90-9197-4FC9-FB35F79ADD57}"/>
              </a:ext>
            </a:extLst>
          </p:cNvPr>
          <p:cNvSpPr/>
          <p:nvPr/>
        </p:nvSpPr>
        <p:spPr>
          <a:xfrm>
            <a:off x="20365961" y="12333767"/>
            <a:ext cx="720000" cy="720000"/>
          </a:xfrm>
          <a:prstGeom prst="ellipse">
            <a:avLst/>
          </a:prstGeom>
          <a:solidFill>
            <a:srgbClr val="5BC6C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5" name="Oval 8">
            <a:extLst>
              <a:ext uri="{FF2B5EF4-FFF2-40B4-BE49-F238E27FC236}">
                <a16:creationId xmlns:a16="http://schemas.microsoft.com/office/drawing/2014/main" id="{BBDAF457-012D-D637-15AA-551382CDD140}"/>
              </a:ext>
            </a:extLst>
          </p:cNvPr>
          <p:cNvSpPr/>
          <p:nvPr/>
        </p:nvSpPr>
        <p:spPr>
          <a:xfrm>
            <a:off x="19317952" y="12333767"/>
            <a:ext cx="720000" cy="720000"/>
          </a:xfrm>
          <a:prstGeom prst="ellipse">
            <a:avLst/>
          </a:prstGeom>
          <a:solidFill>
            <a:srgbClr val="E6695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3" name="Tijdelijke aanduiding voor dianummer 2">
            <a:extLst>
              <a:ext uri="{FF2B5EF4-FFF2-40B4-BE49-F238E27FC236}">
                <a16:creationId xmlns:a16="http://schemas.microsoft.com/office/drawing/2014/main" id="{AE9230A9-A4E1-DAE5-D226-391D152578E4}"/>
              </a:ext>
            </a:extLst>
          </p:cNvPr>
          <p:cNvSpPr>
            <a:spLocks noGrp="1"/>
          </p:cNvSpPr>
          <p:nvPr>
            <p:ph type="sldNum" sz="quarter" idx="2"/>
          </p:nvPr>
        </p:nvSpPr>
        <p:spPr/>
        <p:txBody>
          <a:bodyPr/>
          <a:lstStyle/>
          <a:p>
            <a:fld id="{86CB4B4D-7CA3-9044-876B-883B54F8677D}" type="slidenum">
              <a:rPr lang="nl-BE" smtClean="0"/>
              <a:t>10</a:t>
            </a:fld>
            <a:endParaRPr lang="nl-BE"/>
          </a:p>
        </p:txBody>
      </p:sp>
    </p:spTree>
    <p:extLst>
      <p:ext uri="{BB962C8B-B14F-4D97-AF65-F5344CB8AC3E}">
        <p14:creationId xmlns:p14="http://schemas.microsoft.com/office/powerpoint/2010/main" val="19815670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tekst 4">
            <a:extLst>
              <a:ext uri="{FF2B5EF4-FFF2-40B4-BE49-F238E27FC236}">
                <a16:creationId xmlns:a16="http://schemas.microsoft.com/office/drawing/2014/main" id="{E1C7FD7C-9FF9-AEB6-B0C9-FB8F30B42A4D}"/>
              </a:ext>
            </a:extLst>
          </p:cNvPr>
          <p:cNvSpPr>
            <a:spLocks noGrp="1"/>
          </p:cNvSpPr>
          <p:nvPr>
            <p:ph type="body" sz="quarter" idx="16"/>
          </p:nvPr>
        </p:nvSpPr>
        <p:spPr>
          <a:xfrm>
            <a:off x="1044424" y="3604966"/>
            <a:ext cx="7114127" cy="930511"/>
          </a:xfrm>
        </p:spPr>
        <p:txBody>
          <a:bodyPr/>
          <a:lstStyle/>
          <a:p>
            <a:r>
              <a:rPr lang="nl-BE" dirty="0"/>
              <a:t>Add a message to the statuscode:</a:t>
            </a:r>
          </a:p>
        </p:txBody>
      </p:sp>
      <p:sp>
        <p:nvSpPr>
          <p:cNvPr id="7" name="Tekstvak 6">
            <a:extLst>
              <a:ext uri="{FF2B5EF4-FFF2-40B4-BE49-F238E27FC236}">
                <a16:creationId xmlns:a16="http://schemas.microsoft.com/office/drawing/2014/main" id="{4D278C94-2418-137E-02A2-3894FB164E80}"/>
              </a:ext>
            </a:extLst>
          </p:cNvPr>
          <p:cNvSpPr txBox="1"/>
          <p:nvPr/>
        </p:nvSpPr>
        <p:spPr>
          <a:xfrm>
            <a:off x="1044424" y="4535477"/>
            <a:ext cx="23339576" cy="52209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nl-BE" b="0" dirty="0">
                <a:solidFill>
                  <a:srgbClr val="6A9955"/>
                </a:solidFill>
                <a:effectLst/>
                <a:latin typeface="Menlo" panose="020B0609030804020204" pitchFamily="49" charset="0"/>
              </a:rPr>
              <a:t>// Statuscode 403</a:t>
            </a:r>
            <a:endParaRPr lang="nl-BE" b="0" dirty="0">
              <a:solidFill>
                <a:srgbClr val="D4D4D4"/>
              </a:solidFill>
              <a:effectLst/>
              <a:latin typeface="Menlo" panose="020B0609030804020204" pitchFamily="49" charset="0"/>
            </a:endParaRPr>
          </a:p>
          <a:p>
            <a:r>
              <a:rPr lang="nl-BE" b="0" dirty="0">
                <a:solidFill>
                  <a:srgbClr val="6A9955"/>
                </a:solidFill>
                <a:effectLst/>
                <a:latin typeface="Menlo" panose="020B0609030804020204" pitchFamily="49" charset="0"/>
              </a:rPr>
              <a:t>// Content-Type: application/problem+json </a:t>
            </a:r>
            <a:endParaRPr lang="nl-BE" b="0" dirty="0">
              <a:solidFill>
                <a:srgbClr val="D4D4D4"/>
              </a:solidFill>
              <a:effectLst/>
              <a:latin typeface="Menlo" panose="020B0609030804020204" pitchFamily="49" charset="0"/>
            </a:endParaRPr>
          </a:p>
          <a:p>
            <a:r>
              <a:rPr lang="nl-BE" b="0" dirty="0">
                <a:solidFill>
                  <a:srgbClr val="D4D4D4"/>
                </a:solidFill>
                <a:effectLst/>
                <a:latin typeface="Menlo" panose="020B0609030804020204" pitchFamily="49" charset="0"/>
              </a:rPr>
              <a:t>{</a:t>
            </a:r>
          </a:p>
          <a:p>
            <a:r>
              <a:rPr lang="nl-BE" b="0" dirty="0">
                <a:solidFill>
                  <a:srgbClr val="9CDCFE"/>
                </a:solidFill>
                <a:effectLst/>
                <a:latin typeface="Menlo" panose="020B0609030804020204" pitchFamily="49" charset="0"/>
              </a:rPr>
              <a:t>	</a:t>
            </a:r>
            <a:r>
              <a:rPr lang="nl-BE" b="1" dirty="0">
                <a:solidFill>
                  <a:srgbClr val="9CDCFE"/>
                </a:solidFill>
                <a:effectLst/>
                <a:latin typeface="Menlo" panose="020B0609030804020204" pitchFamily="49" charset="0"/>
              </a:rPr>
              <a:t>”type"</a:t>
            </a:r>
            <a:r>
              <a:rPr lang="nl-BE" b="1" dirty="0">
                <a:solidFill>
                  <a:srgbClr val="D4D4D4"/>
                </a:solidFill>
                <a:effectLst/>
                <a:latin typeface="Menlo" panose="020B0609030804020204" pitchFamily="49" charset="0"/>
              </a:rPr>
              <a:t> : </a:t>
            </a:r>
            <a:r>
              <a:rPr lang="nl-BE" b="1" dirty="0">
                <a:solidFill>
                  <a:srgbClr val="CE9178"/>
                </a:solidFill>
                <a:effectLst/>
                <a:latin typeface="Menlo" panose="020B0609030804020204" pitchFamily="49" charset="0"/>
              </a:rPr>
              <a:t>"</a:t>
            </a:r>
            <a:r>
              <a:rPr lang="nl-BE" b="1" dirty="0">
                <a:solidFill>
                  <a:srgbClr val="CE9178"/>
                </a:solidFill>
                <a:effectLst/>
                <a:latin typeface="Menlo" panose="020B0609030804020204" pitchFamily="49" charset="0"/>
                <a:hlinkClick r:id="rId3"/>
              </a:rPr>
              <a:t>http://MyEpicTicketshop.com/problems/out-of-credit</a:t>
            </a:r>
            <a:r>
              <a:rPr lang="nl-BE" b="1" dirty="0">
                <a:solidFill>
                  <a:srgbClr val="CE9178"/>
                </a:solidFill>
                <a:effectLst/>
                <a:latin typeface="Menlo" panose="020B0609030804020204" pitchFamily="49" charset="0"/>
              </a:rPr>
              <a:t>"</a:t>
            </a:r>
            <a:r>
              <a:rPr lang="nl-BE" b="1" dirty="0">
                <a:solidFill>
                  <a:srgbClr val="D4D4D4"/>
                </a:solidFill>
                <a:effectLst/>
                <a:latin typeface="Menlo" panose="020B0609030804020204" pitchFamily="49" charset="0"/>
              </a:rPr>
              <a:t>, </a:t>
            </a:r>
          </a:p>
          <a:p>
            <a:r>
              <a:rPr lang="nl-BE" b="1" dirty="0">
                <a:solidFill>
                  <a:srgbClr val="9CDCFE"/>
                </a:solidFill>
                <a:effectLst/>
                <a:latin typeface="Menlo" panose="020B0609030804020204" pitchFamily="49" charset="0"/>
              </a:rPr>
              <a:t>	”title"</a:t>
            </a:r>
            <a:r>
              <a:rPr lang="nl-BE" b="1" dirty="0">
                <a:solidFill>
                  <a:srgbClr val="D4D4D4"/>
                </a:solidFill>
                <a:effectLst/>
                <a:latin typeface="Menlo" panose="020B0609030804020204" pitchFamily="49" charset="0"/>
              </a:rPr>
              <a:t>: </a:t>
            </a:r>
            <a:r>
              <a:rPr lang="nl-BE" b="1" dirty="0">
                <a:solidFill>
                  <a:srgbClr val="CE9178"/>
                </a:solidFill>
                <a:effectLst/>
                <a:latin typeface="Menlo" panose="020B0609030804020204" pitchFamily="49" charset="0"/>
              </a:rPr>
              <a:t>"You do not have enough credit."</a:t>
            </a:r>
            <a:r>
              <a:rPr lang="nl-BE" b="1" dirty="0">
                <a:solidFill>
                  <a:srgbClr val="D4D4D4"/>
                </a:solidFill>
                <a:effectLst/>
                <a:latin typeface="Menlo" panose="020B0609030804020204" pitchFamily="49" charset="0"/>
              </a:rPr>
              <a:t>,</a:t>
            </a:r>
            <a:endParaRPr lang="nl-BE" b="1" dirty="0">
              <a:solidFill>
                <a:srgbClr val="CE9178"/>
              </a:solidFill>
              <a:effectLst/>
              <a:latin typeface="Menlo" panose="020B0609030804020204" pitchFamily="49" charset="0"/>
            </a:endParaRPr>
          </a:p>
          <a:p>
            <a:r>
              <a:rPr lang="nl-BE" b="1" dirty="0">
                <a:solidFill>
                  <a:srgbClr val="9CDCFE"/>
                </a:solidFill>
                <a:effectLst/>
                <a:latin typeface="Menlo" panose="020B0609030804020204" pitchFamily="49" charset="0"/>
              </a:rPr>
              <a:t>	”status"</a:t>
            </a:r>
            <a:r>
              <a:rPr lang="nl-BE" b="1" dirty="0">
                <a:solidFill>
                  <a:srgbClr val="D4D4D4"/>
                </a:solidFill>
                <a:effectLst/>
                <a:latin typeface="Menlo" panose="020B0609030804020204" pitchFamily="49" charset="0"/>
              </a:rPr>
              <a:t>: </a:t>
            </a:r>
            <a:r>
              <a:rPr lang="nl-BE" b="1" dirty="0">
                <a:solidFill>
                  <a:srgbClr val="CE9178"/>
                </a:solidFill>
                <a:effectLst/>
                <a:latin typeface="Menlo" panose="020B0609030804020204" pitchFamily="49" charset="0"/>
              </a:rPr>
              <a:t>"403”</a:t>
            </a:r>
            <a:r>
              <a:rPr lang="nl-BE" b="1" dirty="0">
                <a:solidFill>
                  <a:srgbClr val="D4D4D4"/>
                </a:solidFill>
                <a:effectLst/>
                <a:latin typeface="Menlo" panose="020B0609030804020204" pitchFamily="49" charset="0"/>
              </a:rPr>
              <a:t>,</a:t>
            </a:r>
            <a:endParaRPr lang="nl-BE" b="1" dirty="0">
              <a:solidFill>
                <a:srgbClr val="CE9178"/>
              </a:solidFill>
              <a:effectLst/>
              <a:latin typeface="Menlo" panose="020B0609030804020204" pitchFamily="49" charset="0"/>
            </a:endParaRPr>
          </a:p>
          <a:p>
            <a:r>
              <a:rPr lang="nl-BE" b="1" dirty="0">
                <a:solidFill>
                  <a:srgbClr val="CE9178"/>
                </a:solidFill>
                <a:latin typeface="Menlo" panose="020B0609030804020204" pitchFamily="49" charset="0"/>
              </a:rPr>
              <a:t>	</a:t>
            </a:r>
            <a:r>
              <a:rPr lang="nl-BE" b="1" dirty="0">
                <a:solidFill>
                  <a:srgbClr val="9CDCFE"/>
                </a:solidFill>
                <a:effectLst/>
                <a:latin typeface="Menlo" panose="020B0609030804020204" pitchFamily="49" charset="0"/>
              </a:rPr>
              <a:t>”detail"</a:t>
            </a:r>
            <a:r>
              <a:rPr lang="nl-BE" b="1" dirty="0">
                <a:solidFill>
                  <a:srgbClr val="D4D4D4"/>
                </a:solidFill>
                <a:effectLst/>
                <a:latin typeface="Menlo" panose="020B0609030804020204" pitchFamily="49" charset="0"/>
              </a:rPr>
              <a:t>: </a:t>
            </a:r>
            <a:r>
              <a:rPr lang="nl-BE" b="1" dirty="0">
                <a:solidFill>
                  <a:srgbClr val="CE9178"/>
                </a:solidFill>
                <a:effectLst/>
                <a:latin typeface="Menlo" panose="020B0609030804020204" pitchFamily="49" charset="0"/>
              </a:rPr>
              <a:t>”Your current balance is 30, but that costs 50.”</a:t>
            </a:r>
            <a:r>
              <a:rPr lang="nl-BE" b="1" dirty="0">
                <a:solidFill>
                  <a:srgbClr val="D4D4D4"/>
                </a:solidFill>
                <a:effectLst/>
                <a:latin typeface="Menlo" panose="020B0609030804020204" pitchFamily="49" charset="0"/>
              </a:rPr>
              <a:t>,</a:t>
            </a:r>
            <a:endParaRPr lang="nl-BE" b="1" dirty="0">
              <a:solidFill>
                <a:srgbClr val="CE9178"/>
              </a:solidFill>
              <a:effectLst/>
              <a:latin typeface="Menlo" panose="020B0609030804020204" pitchFamily="49" charset="0"/>
            </a:endParaRPr>
          </a:p>
          <a:p>
            <a:r>
              <a:rPr lang="nl-BE" b="1" dirty="0">
                <a:solidFill>
                  <a:srgbClr val="CE9178"/>
                </a:solidFill>
                <a:latin typeface="Menlo" panose="020B0609030804020204" pitchFamily="49" charset="0"/>
              </a:rPr>
              <a:t>	</a:t>
            </a:r>
            <a:r>
              <a:rPr lang="nl-BE" b="1" dirty="0">
                <a:solidFill>
                  <a:srgbClr val="9CDCFE"/>
                </a:solidFill>
                <a:effectLst/>
                <a:latin typeface="Menlo" panose="020B0609030804020204" pitchFamily="49" charset="0"/>
              </a:rPr>
              <a:t>”instance"</a:t>
            </a:r>
            <a:r>
              <a:rPr lang="nl-BE" b="1" dirty="0">
                <a:solidFill>
                  <a:srgbClr val="D4D4D4"/>
                </a:solidFill>
                <a:effectLst/>
                <a:latin typeface="Menlo" panose="020B0609030804020204" pitchFamily="49" charset="0"/>
              </a:rPr>
              <a:t>: </a:t>
            </a:r>
            <a:r>
              <a:rPr lang="nl-BE" b="1" dirty="0">
                <a:solidFill>
                  <a:srgbClr val="CE9178"/>
                </a:solidFill>
                <a:effectLst/>
                <a:latin typeface="Menlo" panose="020B0609030804020204" pitchFamily="49" charset="0"/>
              </a:rPr>
              <a:t>”/order/purchase/1123”</a:t>
            </a:r>
            <a:r>
              <a:rPr lang="nl-BE" b="1" dirty="0">
                <a:solidFill>
                  <a:srgbClr val="D4D4D4"/>
                </a:solidFill>
                <a:effectLst/>
                <a:latin typeface="Menlo" panose="020B0609030804020204" pitchFamily="49" charset="0"/>
              </a:rPr>
              <a:t>,</a:t>
            </a:r>
            <a:endParaRPr lang="nl-BE" b="1" dirty="0">
              <a:solidFill>
                <a:srgbClr val="CE9178"/>
              </a:solidFill>
              <a:effectLst/>
              <a:latin typeface="Menlo" panose="020B0609030804020204" pitchFamily="49" charset="0"/>
            </a:endParaRPr>
          </a:p>
          <a:p>
            <a:r>
              <a:rPr lang="nl-BE" dirty="0">
                <a:solidFill>
                  <a:srgbClr val="CE9178"/>
                </a:solidFill>
                <a:latin typeface="Menlo" panose="020B0609030804020204" pitchFamily="49" charset="0"/>
              </a:rPr>
              <a:t>	</a:t>
            </a:r>
            <a:r>
              <a:rPr lang="nl-BE" b="0" dirty="0">
                <a:solidFill>
                  <a:srgbClr val="9CDCFE"/>
                </a:solidFill>
                <a:effectLst/>
                <a:latin typeface="Menlo" panose="020B0609030804020204" pitchFamily="49" charset="0"/>
              </a:rPr>
              <a:t>”traceid"</a:t>
            </a:r>
            <a:r>
              <a:rPr lang="nl-BE" b="0" dirty="0">
                <a:solidFill>
                  <a:srgbClr val="D4D4D4"/>
                </a:solidFill>
                <a:effectLst/>
                <a:latin typeface="Menlo" panose="020B0609030804020204" pitchFamily="49" charset="0"/>
              </a:rPr>
              <a:t>: </a:t>
            </a:r>
            <a:r>
              <a:rPr lang="nl-BE" b="0" dirty="0">
                <a:solidFill>
                  <a:srgbClr val="CE9178"/>
                </a:solidFill>
                <a:effectLst/>
                <a:latin typeface="Menlo" panose="020B0609030804020204" pitchFamily="49" charset="0"/>
              </a:rPr>
              <a:t>"6B29FC40-CA47-1067-B31D-00DD010662DA” </a:t>
            </a:r>
            <a:r>
              <a:rPr lang="nl-BE" b="0" dirty="0">
                <a:solidFill>
                  <a:srgbClr val="6A9955"/>
                </a:solidFill>
                <a:effectLst/>
                <a:latin typeface="Menlo" panose="020B0609030804020204" pitchFamily="49" charset="0"/>
              </a:rPr>
              <a:t>// Extention</a:t>
            </a:r>
            <a:endParaRPr lang="nl-BE" b="0" dirty="0">
              <a:solidFill>
                <a:srgbClr val="D4D4D4"/>
              </a:solidFill>
              <a:effectLst/>
              <a:latin typeface="Menlo" panose="020B0609030804020204" pitchFamily="49" charset="0"/>
            </a:endParaRPr>
          </a:p>
          <a:p>
            <a:r>
              <a:rPr lang="nl-BE" b="0" dirty="0">
                <a:solidFill>
                  <a:srgbClr val="D4D4D4"/>
                </a:solidFill>
                <a:effectLst/>
                <a:latin typeface="Menlo" panose="020B0609030804020204" pitchFamily="49" charset="0"/>
              </a:rPr>
              <a:t>}</a:t>
            </a:r>
          </a:p>
        </p:txBody>
      </p:sp>
      <p:sp>
        <p:nvSpPr>
          <p:cNvPr id="8" name="Text Placeholder 6">
            <a:extLst>
              <a:ext uri="{FF2B5EF4-FFF2-40B4-BE49-F238E27FC236}">
                <a16:creationId xmlns:a16="http://schemas.microsoft.com/office/drawing/2014/main" id="{35848BE5-A6FF-AF54-E14A-9913007687F9}"/>
              </a:ext>
            </a:extLst>
          </p:cNvPr>
          <p:cNvSpPr txBox="1">
            <a:spLocks/>
          </p:cNvSpPr>
          <p:nvPr/>
        </p:nvSpPr>
        <p:spPr>
          <a:xfrm>
            <a:off x="1044424" y="662233"/>
            <a:ext cx="8249053" cy="1579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0" marR="0" indent="0" algn="l" defTabSz="825500" latinLnBrk="0">
              <a:lnSpc>
                <a:spcPct val="100000"/>
              </a:lnSpc>
              <a:spcBef>
                <a:spcPts val="0"/>
              </a:spcBef>
              <a:spcAft>
                <a:spcPts val="0"/>
              </a:spcAft>
              <a:buClrTx/>
              <a:buSzTx/>
              <a:buFontTx/>
              <a:buNone/>
              <a:tabLst/>
              <a:defRPr sz="11200" b="0" i="0" u="none" strike="noStrike" cap="none" spc="0" baseline="0">
                <a:solidFill>
                  <a:srgbClr val="33334F"/>
                </a:solidFill>
                <a:uFillTx/>
                <a:latin typeface="+mn-lt"/>
                <a:ea typeface="+mn-ea"/>
                <a:cs typeface="+mn-cs"/>
                <a:sym typeface="Jubilat-Regular"/>
              </a:defRPr>
            </a:lvl1pPr>
            <a:lvl2pPr marL="112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2pPr>
            <a:lvl3pPr marL="175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3pPr>
            <a:lvl4pPr marL="239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4pPr>
            <a:lvl5pPr marL="302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5pPr>
            <a:lvl6pPr marL="366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6pPr>
            <a:lvl7pPr marL="429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7pPr>
            <a:lvl8pPr marL="493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8pPr>
            <a:lvl9pPr marL="556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9pPr>
          </a:lstStyle>
          <a:p>
            <a:pPr hangingPunct="1"/>
            <a:r>
              <a:rPr lang="nl-BE" sz="9600" b="1" dirty="0">
                <a:solidFill>
                  <a:srgbClr val="3F3266"/>
                </a:solidFill>
                <a:latin typeface="Sofia Pro" panose="00000500000000000000" pitchFamily="50" charset="0"/>
                <a:cs typeface="Poppins Bold" panose="00000800000000000000" pitchFamily="2" charset="0"/>
              </a:rPr>
              <a:t>Problem Details</a:t>
            </a:r>
            <a:endParaRPr lang="nl-BE" b="1" dirty="0">
              <a:solidFill>
                <a:srgbClr val="3F3266"/>
              </a:solidFill>
              <a:latin typeface="Sofia Pro" panose="00000500000000000000" pitchFamily="50" charset="0"/>
              <a:cs typeface="Poppins Bold" panose="00000800000000000000" pitchFamily="2" charset="0"/>
            </a:endParaRPr>
          </a:p>
        </p:txBody>
      </p:sp>
      <p:sp>
        <p:nvSpPr>
          <p:cNvPr id="12" name="Rectangle: Rounded Corners 5">
            <a:extLst>
              <a:ext uri="{FF2B5EF4-FFF2-40B4-BE49-F238E27FC236}">
                <a16:creationId xmlns:a16="http://schemas.microsoft.com/office/drawing/2014/main" id="{9CA6D460-D535-8DD8-A2F0-B76C96535B47}"/>
              </a:ext>
            </a:extLst>
          </p:cNvPr>
          <p:cNvSpPr/>
          <p:nvPr/>
        </p:nvSpPr>
        <p:spPr>
          <a:xfrm>
            <a:off x="21413971" y="12333767"/>
            <a:ext cx="3657601" cy="720000"/>
          </a:xfrm>
          <a:prstGeom prst="roundRect">
            <a:avLst>
              <a:gd name="adj" fmla="val 50000"/>
            </a:avLst>
          </a:prstGeom>
          <a:solidFill>
            <a:srgbClr val="B7A0F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3" name="Oval 7">
            <a:extLst>
              <a:ext uri="{FF2B5EF4-FFF2-40B4-BE49-F238E27FC236}">
                <a16:creationId xmlns:a16="http://schemas.microsoft.com/office/drawing/2014/main" id="{0F7D7A61-7F88-7BB3-786A-7F1ADF24305F}"/>
              </a:ext>
            </a:extLst>
          </p:cNvPr>
          <p:cNvSpPr/>
          <p:nvPr/>
        </p:nvSpPr>
        <p:spPr>
          <a:xfrm>
            <a:off x="20365961" y="12333767"/>
            <a:ext cx="720000" cy="720000"/>
          </a:xfrm>
          <a:prstGeom prst="ellipse">
            <a:avLst/>
          </a:prstGeom>
          <a:solidFill>
            <a:srgbClr val="5BC6C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4" name="Oval 8">
            <a:extLst>
              <a:ext uri="{FF2B5EF4-FFF2-40B4-BE49-F238E27FC236}">
                <a16:creationId xmlns:a16="http://schemas.microsoft.com/office/drawing/2014/main" id="{32C37C7C-D28E-CDA5-87CD-82176960DF83}"/>
              </a:ext>
            </a:extLst>
          </p:cNvPr>
          <p:cNvSpPr/>
          <p:nvPr/>
        </p:nvSpPr>
        <p:spPr>
          <a:xfrm>
            <a:off x="21910461" y="12333767"/>
            <a:ext cx="720000" cy="720000"/>
          </a:xfrm>
          <a:prstGeom prst="ellipse">
            <a:avLst/>
          </a:prstGeom>
          <a:solidFill>
            <a:srgbClr val="E6695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 name="Rectangle: Rounded Corners 5">
            <a:extLst>
              <a:ext uri="{FF2B5EF4-FFF2-40B4-BE49-F238E27FC236}">
                <a16:creationId xmlns:a16="http://schemas.microsoft.com/office/drawing/2014/main" id="{354904FA-2F88-26DF-A1B7-DBCEEE7A7165}"/>
              </a:ext>
            </a:extLst>
          </p:cNvPr>
          <p:cNvSpPr/>
          <p:nvPr/>
        </p:nvSpPr>
        <p:spPr>
          <a:xfrm>
            <a:off x="21413971" y="12333767"/>
            <a:ext cx="3657601" cy="720000"/>
          </a:xfrm>
          <a:prstGeom prst="roundRect">
            <a:avLst>
              <a:gd name="adj" fmla="val 50000"/>
            </a:avLst>
          </a:prstGeom>
          <a:solidFill>
            <a:srgbClr val="B7A0F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3" name="Oval 7">
            <a:extLst>
              <a:ext uri="{FF2B5EF4-FFF2-40B4-BE49-F238E27FC236}">
                <a16:creationId xmlns:a16="http://schemas.microsoft.com/office/drawing/2014/main" id="{27F8AD6D-E0F3-F8DC-F30E-84EC58308B0D}"/>
              </a:ext>
            </a:extLst>
          </p:cNvPr>
          <p:cNvSpPr/>
          <p:nvPr/>
        </p:nvSpPr>
        <p:spPr>
          <a:xfrm>
            <a:off x="20365961" y="12333767"/>
            <a:ext cx="720000" cy="720000"/>
          </a:xfrm>
          <a:prstGeom prst="ellipse">
            <a:avLst/>
          </a:prstGeom>
          <a:solidFill>
            <a:srgbClr val="5BC6C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4" name="Oval 8">
            <a:extLst>
              <a:ext uri="{FF2B5EF4-FFF2-40B4-BE49-F238E27FC236}">
                <a16:creationId xmlns:a16="http://schemas.microsoft.com/office/drawing/2014/main" id="{C869F309-C4CE-047A-9D01-5777510BF4BF}"/>
              </a:ext>
            </a:extLst>
          </p:cNvPr>
          <p:cNvSpPr/>
          <p:nvPr/>
        </p:nvSpPr>
        <p:spPr>
          <a:xfrm>
            <a:off x="19317952" y="12333767"/>
            <a:ext cx="720000" cy="720000"/>
          </a:xfrm>
          <a:prstGeom prst="ellipse">
            <a:avLst/>
          </a:prstGeom>
          <a:solidFill>
            <a:srgbClr val="E6695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9" name="Tijdelijke aanduiding voor dianummer 8">
            <a:extLst>
              <a:ext uri="{FF2B5EF4-FFF2-40B4-BE49-F238E27FC236}">
                <a16:creationId xmlns:a16="http://schemas.microsoft.com/office/drawing/2014/main" id="{1B7E1DAB-B730-C508-087D-DB3BA0A6DB49}"/>
              </a:ext>
            </a:extLst>
          </p:cNvPr>
          <p:cNvSpPr>
            <a:spLocks noGrp="1"/>
          </p:cNvSpPr>
          <p:nvPr>
            <p:ph type="sldNum" sz="quarter" idx="2"/>
          </p:nvPr>
        </p:nvSpPr>
        <p:spPr/>
        <p:txBody>
          <a:bodyPr/>
          <a:lstStyle/>
          <a:p>
            <a:fld id="{86CB4B4D-7CA3-9044-876B-883B54F8677D}" type="slidenum">
              <a:rPr lang="nl-BE" smtClean="0"/>
              <a:t>11</a:t>
            </a:fld>
            <a:endParaRPr lang="nl-BE"/>
          </a:p>
        </p:txBody>
      </p:sp>
    </p:spTree>
    <p:extLst>
      <p:ext uri="{BB962C8B-B14F-4D97-AF65-F5344CB8AC3E}">
        <p14:creationId xmlns:p14="http://schemas.microsoft.com/office/powerpoint/2010/main" val="33995964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tekst 4">
            <a:extLst>
              <a:ext uri="{FF2B5EF4-FFF2-40B4-BE49-F238E27FC236}">
                <a16:creationId xmlns:a16="http://schemas.microsoft.com/office/drawing/2014/main" id="{E1C7FD7C-9FF9-AEB6-B0C9-FB8F30B42A4D}"/>
              </a:ext>
            </a:extLst>
          </p:cNvPr>
          <p:cNvSpPr>
            <a:spLocks noGrp="1"/>
          </p:cNvSpPr>
          <p:nvPr>
            <p:ph type="body" sz="quarter" idx="16"/>
          </p:nvPr>
        </p:nvSpPr>
        <p:spPr>
          <a:xfrm>
            <a:off x="1044424" y="3604966"/>
            <a:ext cx="7114127" cy="930511"/>
          </a:xfrm>
        </p:spPr>
        <p:txBody>
          <a:bodyPr/>
          <a:lstStyle/>
          <a:p>
            <a:r>
              <a:rPr lang="nl-BE" dirty="0"/>
              <a:t>Add a message to the statuscode:</a:t>
            </a:r>
          </a:p>
        </p:txBody>
      </p:sp>
      <p:sp>
        <p:nvSpPr>
          <p:cNvPr id="7" name="Tekstvak 6">
            <a:extLst>
              <a:ext uri="{FF2B5EF4-FFF2-40B4-BE49-F238E27FC236}">
                <a16:creationId xmlns:a16="http://schemas.microsoft.com/office/drawing/2014/main" id="{4D278C94-2418-137E-02A2-3894FB164E80}"/>
              </a:ext>
            </a:extLst>
          </p:cNvPr>
          <p:cNvSpPr txBox="1"/>
          <p:nvPr/>
        </p:nvSpPr>
        <p:spPr>
          <a:xfrm>
            <a:off x="1044424" y="4535477"/>
            <a:ext cx="23339576" cy="93575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nl-BE" b="0" dirty="0">
                <a:solidFill>
                  <a:srgbClr val="6A9955"/>
                </a:solidFill>
                <a:effectLst/>
                <a:latin typeface="Menlo" panose="020B0609030804020204" pitchFamily="49" charset="0"/>
              </a:rPr>
              <a:t>// Statuscode 422 (Unprocessable content)</a:t>
            </a:r>
            <a:endParaRPr lang="nl-BE" b="0" dirty="0">
              <a:solidFill>
                <a:srgbClr val="D4D4D4"/>
              </a:solidFill>
              <a:effectLst/>
              <a:latin typeface="Menlo" panose="020B0609030804020204" pitchFamily="49" charset="0"/>
            </a:endParaRPr>
          </a:p>
          <a:p>
            <a:r>
              <a:rPr lang="nl-BE" b="0" dirty="0">
                <a:solidFill>
                  <a:srgbClr val="6A9955"/>
                </a:solidFill>
                <a:effectLst/>
                <a:latin typeface="Menlo" panose="020B0609030804020204" pitchFamily="49" charset="0"/>
              </a:rPr>
              <a:t>// Content-Type: application/problem+json </a:t>
            </a:r>
            <a:endParaRPr lang="nl-BE" b="0" dirty="0">
              <a:solidFill>
                <a:srgbClr val="D4D4D4"/>
              </a:solidFill>
              <a:effectLst/>
              <a:latin typeface="Menlo" panose="020B0609030804020204" pitchFamily="49" charset="0"/>
            </a:endParaRPr>
          </a:p>
          <a:p>
            <a:r>
              <a:rPr lang="nl-BE" b="0" dirty="0">
                <a:solidFill>
                  <a:srgbClr val="D4D4D4"/>
                </a:solidFill>
                <a:effectLst/>
                <a:latin typeface="Menlo" panose="020B0609030804020204" pitchFamily="49" charset="0"/>
              </a:rPr>
              <a:t>{</a:t>
            </a:r>
          </a:p>
          <a:p>
            <a:r>
              <a:rPr lang="nl-BE" b="0" dirty="0">
                <a:solidFill>
                  <a:srgbClr val="9CDCFE"/>
                </a:solidFill>
                <a:effectLst/>
                <a:latin typeface="Menlo" panose="020B0609030804020204" pitchFamily="49" charset="0"/>
              </a:rPr>
              <a:t>	”type"</a:t>
            </a:r>
            <a:r>
              <a:rPr lang="nl-BE" b="0" dirty="0">
                <a:solidFill>
                  <a:srgbClr val="D4D4D4"/>
                </a:solidFill>
                <a:effectLst/>
                <a:latin typeface="Menlo" panose="020B0609030804020204" pitchFamily="49" charset="0"/>
              </a:rPr>
              <a:t> : </a:t>
            </a:r>
            <a:r>
              <a:rPr lang="nl-BE" b="0" dirty="0">
                <a:solidFill>
                  <a:srgbClr val="CE9178"/>
                </a:solidFill>
                <a:effectLst/>
                <a:latin typeface="Menlo" panose="020B0609030804020204" pitchFamily="49" charset="0"/>
              </a:rPr>
              <a:t>"</a:t>
            </a:r>
            <a:r>
              <a:rPr lang="nl-BE" b="0" dirty="0">
                <a:solidFill>
                  <a:srgbClr val="CE9178"/>
                </a:solidFill>
                <a:effectLst/>
                <a:latin typeface="Menlo" panose="020B0609030804020204" pitchFamily="49" charset="0"/>
                <a:hlinkClick r:id="rId3"/>
              </a:rPr>
              <a:t>http://MyEpicTicketshop.com/problems/</a:t>
            </a:r>
            <a:r>
              <a:rPr lang="nl-BE" b="0" dirty="0">
                <a:solidFill>
                  <a:srgbClr val="CE9178"/>
                </a:solidFill>
                <a:effectLst/>
                <a:latin typeface="Menlo" panose="020B0609030804020204" pitchFamily="49" charset="0"/>
              </a:rPr>
              <a:t>validation-error"</a:t>
            </a:r>
            <a:r>
              <a:rPr lang="nl-BE" b="0" dirty="0">
                <a:solidFill>
                  <a:srgbClr val="D4D4D4"/>
                </a:solidFill>
                <a:effectLst/>
                <a:latin typeface="Menlo" panose="020B0609030804020204" pitchFamily="49" charset="0"/>
              </a:rPr>
              <a:t>, </a:t>
            </a:r>
          </a:p>
          <a:p>
            <a:r>
              <a:rPr lang="nl-BE" b="0" dirty="0">
                <a:solidFill>
                  <a:srgbClr val="9CDCFE"/>
                </a:solidFill>
                <a:effectLst/>
                <a:latin typeface="Menlo" panose="020B0609030804020204" pitchFamily="49" charset="0"/>
              </a:rPr>
              <a:t>	”title"</a:t>
            </a:r>
            <a:r>
              <a:rPr lang="nl-BE" b="0" dirty="0">
                <a:solidFill>
                  <a:srgbClr val="D4D4D4"/>
                </a:solidFill>
                <a:effectLst/>
                <a:latin typeface="Menlo" panose="020B0609030804020204" pitchFamily="49" charset="0"/>
              </a:rPr>
              <a:t>: </a:t>
            </a:r>
            <a:r>
              <a:rPr lang="nl-BE" b="0" dirty="0">
                <a:solidFill>
                  <a:srgbClr val="CE9178"/>
                </a:solidFill>
                <a:effectLst/>
                <a:latin typeface="Menlo" panose="020B0609030804020204" pitchFamily="49" charset="0"/>
              </a:rPr>
              <a:t>"Your request parameters didn't validate."</a:t>
            </a:r>
            <a:r>
              <a:rPr lang="nl-BE" b="0" dirty="0">
                <a:solidFill>
                  <a:srgbClr val="D4D4D4"/>
                </a:solidFill>
                <a:effectLst/>
                <a:latin typeface="Menlo" panose="020B0609030804020204" pitchFamily="49" charset="0"/>
              </a:rPr>
              <a:t>,</a:t>
            </a:r>
          </a:p>
          <a:p>
            <a:r>
              <a:rPr lang="nl-BE" dirty="0">
                <a:solidFill>
                  <a:srgbClr val="D4D4D4"/>
                </a:solidFill>
                <a:latin typeface="Menlo" panose="020B0609030804020204" pitchFamily="49" charset="0"/>
              </a:rPr>
              <a:t>	…</a:t>
            </a:r>
            <a:endParaRPr lang="nl-BE" b="0" dirty="0">
              <a:solidFill>
                <a:srgbClr val="CE9178"/>
              </a:solidFill>
              <a:effectLst/>
              <a:latin typeface="Menlo" panose="020B0609030804020204" pitchFamily="49" charset="0"/>
            </a:endParaRPr>
          </a:p>
          <a:p>
            <a:r>
              <a:rPr lang="nl-BE" b="0" dirty="0">
                <a:solidFill>
                  <a:srgbClr val="9CDCFE"/>
                </a:solidFill>
                <a:effectLst/>
                <a:latin typeface="Menlo" panose="020B0609030804020204" pitchFamily="49" charset="0"/>
              </a:rPr>
              <a:t>	”Invalid-params"</a:t>
            </a:r>
            <a:r>
              <a:rPr lang="nl-BE" b="0" dirty="0">
                <a:solidFill>
                  <a:srgbClr val="D4D4D4"/>
                </a:solidFill>
                <a:effectLst/>
                <a:latin typeface="Menlo" panose="020B0609030804020204" pitchFamily="49" charset="0"/>
              </a:rPr>
              <a:t>: </a:t>
            </a:r>
          </a:p>
          <a:p>
            <a:r>
              <a:rPr lang="nl-BE" dirty="0">
                <a:solidFill>
                  <a:srgbClr val="D4D4D4"/>
                </a:solidFill>
                <a:latin typeface="Menlo" panose="020B0609030804020204" pitchFamily="49" charset="0"/>
              </a:rPr>
              <a:t>	</a:t>
            </a:r>
            <a:r>
              <a:rPr lang="nl-BE" b="0" dirty="0">
                <a:solidFill>
                  <a:srgbClr val="D4D4D4"/>
                </a:solidFill>
                <a:effectLst/>
                <a:latin typeface="Menlo" panose="020B0609030804020204" pitchFamily="49" charset="0"/>
              </a:rPr>
              <a:t>{[{</a:t>
            </a:r>
          </a:p>
          <a:p>
            <a:r>
              <a:rPr lang="nl-BE" dirty="0">
                <a:solidFill>
                  <a:srgbClr val="D4D4D4"/>
                </a:solidFill>
                <a:latin typeface="Menlo" panose="020B0609030804020204" pitchFamily="49" charset="0"/>
              </a:rPr>
              <a:t>	</a:t>
            </a:r>
            <a:r>
              <a:rPr lang="nl-BE" dirty="0"/>
              <a:t> 	</a:t>
            </a:r>
            <a:r>
              <a:rPr lang="nl-BE" b="0" dirty="0">
                <a:solidFill>
                  <a:srgbClr val="9CDCFE"/>
                </a:solidFill>
                <a:effectLst/>
                <a:latin typeface="Menlo" panose="020B0609030804020204" pitchFamily="49" charset="0"/>
              </a:rPr>
              <a:t>”property"</a:t>
            </a:r>
            <a:r>
              <a:rPr lang="nl-BE" b="0" dirty="0">
                <a:solidFill>
                  <a:srgbClr val="D4D4D4"/>
                </a:solidFill>
                <a:effectLst/>
                <a:latin typeface="Menlo" panose="020B0609030804020204" pitchFamily="49" charset="0"/>
              </a:rPr>
              <a:t>: </a:t>
            </a:r>
            <a:r>
              <a:rPr lang="nl-BE" b="0" dirty="0">
                <a:solidFill>
                  <a:srgbClr val="CE9178"/>
                </a:solidFill>
                <a:effectLst/>
                <a:latin typeface="Menlo" panose="020B0609030804020204" pitchFamily="49" charset="0"/>
              </a:rPr>
              <a:t>”Age"</a:t>
            </a:r>
            <a:r>
              <a:rPr lang="nl-BE" b="0" dirty="0">
                <a:solidFill>
                  <a:srgbClr val="D4D4D4"/>
                </a:solidFill>
                <a:effectLst/>
                <a:latin typeface="Menlo" panose="020B0609030804020204" pitchFamily="49" charset="0"/>
              </a:rPr>
              <a:t>, </a:t>
            </a:r>
          </a:p>
          <a:p>
            <a:r>
              <a:rPr lang="nl-BE" dirty="0">
                <a:solidFill>
                  <a:srgbClr val="D4D4D4"/>
                </a:solidFill>
                <a:latin typeface="Menlo" panose="020B0609030804020204" pitchFamily="49" charset="0"/>
              </a:rPr>
              <a:t>		</a:t>
            </a:r>
            <a:r>
              <a:rPr lang="nl-BE" b="0" dirty="0">
                <a:solidFill>
                  <a:srgbClr val="9CDCFE"/>
                </a:solidFill>
                <a:effectLst/>
                <a:latin typeface="Menlo" panose="020B0609030804020204" pitchFamily="49" charset="0"/>
              </a:rPr>
              <a:t>”Reason”: </a:t>
            </a:r>
            <a:r>
              <a:rPr lang="nl-BE" b="0" dirty="0">
                <a:solidFill>
                  <a:srgbClr val="CE9178"/>
                </a:solidFill>
                <a:effectLst/>
                <a:latin typeface="Menlo" panose="020B0609030804020204" pitchFamily="49" charset="0"/>
              </a:rPr>
              <a:t>”Must be greater or equal then 16"</a:t>
            </a:r>
            <a:r>
              <a:rPr lang="nl-BE" b="0" dirty="0">
                <a:solidFill>
                  <a:srgbClr val="D4D4D4"/>
                </a:solidFill>
                <a:effectLst/>
                <a:latin typeface="Menlo" panose="020B0609030804020204" pitchFamily="49" charset="0"/>
              </a:rPr>
              <a:t>,</a:t>
            </a:r>
            <a:r>
              <a:rPr lang="nl-BE" b="0" dirty="0">
                <a:solidFill>
                  <a:srgbClr val="9CDCFE"/>
                </a:solidFill>
                <a:effectLst/>
                <a:latin typeface="Menlo" panose="020B0609030804020204" pitchFamily="49" charset="0"/>
              </a:rPr>
              <a:t> </a:t>
            </a:r>
          </a:p>
          <a:p>
            <a:r>
              <a:rPr lang="nl-BE" b="0" dirty="0">
                <a:solidFill>
                  <a:srgbClr val="9CDCFE"/>
                </a:solidFill>
                <a:effectLst/>
                <a:latin typeface="Menlo" panose="020B0609030804020204" pitchFamily="49" charset="0"/>
              </a:rPr>
              <a:t>		”type"</a:t>
            </a:r>
            <a:r>
              <a:rPr lang="nl-BE" b="0" dirty="0">
                <a:solidFill>
                  <a:srgbClr val="D4D4D4"/>
                </a:solidFill>
                <a:effectLst/>
                <a:latin typeface="Menlo" panose="020B0609030804020204" pitchFamily="49" charset="0"/>
              </a:rPr>
              <a:t> : </a:t>
            </a:r>
            <a:r>
              <a:rPr lang="nl-BE" b="0" dirty="0">
                <a:solidFill>
                  <a:srgbClr val="CE9178"/>
                </a:solidFill>
                <a:effectLst/>
                <a:latin typeface="Menlo" panose="020B0609030804020204" pitchFamily="49" charset="0"/>
              </a:rPr>
              <a:t>"</a:t>
            </a:r>
            <a:r>
              <a:rPr lang="nl-BE" b="0" dirty="0">
                <a:solidFill>
                  <a:srgbClr val="CE9178"/>
                </a:solidFill>
                <a:effectLst/>
                <a:latin typeface="Menlo" panose="020B0609030804020204" pitchFamily="49" charset="0"/>
                <a:hlinkClick r:id="rId3"/>
              </a:rPr>
              <a:t>http://MyEpicTicketshop.com/problems/</a:t>
            </a:r>
            <a:r>
              <a:rPr lang="nl-BE" b="0" dirty="0">
                <a:solidFill>
                  <a:srgbClr val="CE9178"/>
                </a:solidFill>
                <a:effectLst/>
                <a:latin typeface="Menlo" panose="020B0609030804020204" pitchFamily="49" charset="0"/>
              </a:rPr>
              <a:t>validation-error/integer-greater-then"</a:t>
            </a:r>
            <a:r>
              <a:rPr lang="nl-BE" b="0" dirty="0">
                <a:solidFill>
                  <a:srgbClr val="D4D4D4"/>
                </a:solidFill>
                <a:effectLst/>
                <a:latin typeface="Menlo" panose="020B0609030804020204" pitchFamily="49" charset="0"/>
              </a:rPr>
              <a:t>,  </a:t>
            </a:r>
            <a:endParaRPr lang="nl-BE" dirty="0">
              <a:solidFill>
                <a:srgbClr val="D4D4D4"/>
              </a:solidFill>
              <a:latin typeface="Menlo" panose="020B0609030804020204" pitchFamily="49" charset="0"/>
            </a:endParaRPr>
          </a:p>
          <a:p>
            <a:r>
              <a:rPr lang="nl-BE" b="0" dirty="0">
                <a:solidFill>
                  <a:srgbClr val="D4D4D4"/>
                </a:solidFill>
                <a:effectLst/>
                <a:latin typeface="Menlo" panose="020B0609030804020204" pitchFamily="49" charset="0"/>
              </a:rPr>
              <a:t>	</a:t>
            </a:r>
            <a:r>
              <a:rPr lang="nl-BE" dirty="0">
                <a:solidFill>
                  <a:srgbClr val="D4D4D4"/>
                </a:solidFill>
                <a:latin typeface="Menlo" panose="020B0609030804020204" pitchFamily="49" charset="0"/>
              </a:rPr>
              <a:t>},</a:t>
            </a:r>
          </a:p>
          <a:p>
            <a:r>
              <a:rPr lang="nl-BE" b="0" dirty="0">
                <a:solidFill>
                  <a:srgbClr val="D4D4D4"/>
                </a:solidFill>
                <a:effectLst/>
                <a:latin typeface="Menlo" panose="020B0609030804020204" pitchFamily="49" charset="0"/>
              </a:rPr>
              <a:t>	{</a:t>
            </a:r>
          </a:p>
          <a:p>
            <a:r>
              <a:rPr lang="nl-BE" dirty="0">
                <a:solidFill>
                  <a:srgbClr val="D4D4D4"/>
                </a:solidFill>
                <a:latin typeface="Menlo" panose="020B0609030804020204" pitchFamily="49" charset="0"/>
              </a:rPr>
              <a:t>	</a:t>
            </a:r>
            <a:r>
              <a:rPr lang="nl-BE" dirty="0"/>
              <a:t> 	</a:t>
            </a:r>
            <a:r>
              <a:rPr lang="nl-BE" b="0" dirty="0">
                <a:solidFill>
                  <a:srgbClr val="9CDCFE"/>
                </a:solidFill>
                <a:effectLst/>
                <a:latin typeface="Menlo" panose="020B0609030804020204" pitchFamily="49" charset="0"/>
              </a:rPr>
              <a:t>”property"</a:t>
            </a:r>
            <a:r>
              <a:rPr lang="nl-BE" b="0" dirty="0">
                <a:solidFill>
                  <a:srgbClr val="D4D4D4"/>
                </a:solidFill>
                <a:effectLst/>
                <a:latin typeface="Menlo" panose="020B0609030804020204" pitchFamily="49" charset="0"/>
              </a:rPr>
              <a:t>: </a:t>
            </a:r>
            <a:r>
              <a:rPr lang="nl-BE" b="0" dirty="0">
                <a:solidFill>
                  <a:srgbClr val="CE9178"/>
                </a:solidFill>
                <a:effectLst/>
                <a:latin typeface="Menlo" panose="020B0609030804020204" pitchFamily="49" charset="0"/>
              </a:rPr>
              <a:t>”Credit"</a:t>
            </a:r>
            <a:r>
              <a:rPr lang="nl-BE" b="0" dirty="0">
                <a:solidFill>
                  <a:srgbClr val="D4D4D4"/>
                </a:solidFill>
                <a:effectLst/>
                <a:latin typeface="Menlo" panose="020B0609030804020204" pitchFamily="49" charset="0"/>
              </a:rPr>
              <a:t>, </a:t>
            </a:r>
          </a:p>
          <a:p>
            <a:r>
              <a:rPr lang="nl-BE" dirty="0">
                <a:solidFill>
                  <a:srgbClr val="D4D4D4"/>
                </a:solidFill>
                <a:latin typeface="Menlo" panose="020B0609030804020204" pitchFamily="49" charset="0"/>
              </a:rPr>
              <a:t>		</a:t>
            </a:r>
            <a:r>
              <a:rPr lang="nl-BE" b="0" dirty="0">
                <a:solidFill>
                  <a:srgbClr val="9CDCFE"/>
                </a:solidFill>
                <a:effectLst/>
                <a:latin typeface="Menlo" panose="020B0609030804020204" pitchFamily="49" charset="0"/>
              </a:rPr>
              <a:t>”Reason”: </a:t>
            </a:r>
            <a:r>
              <a:rPr lang="nl-BE" b="0" dirty="0">
                <a:solidFill>
                  <a:srgbClr val="CE9178"/>
                </a:solidFill>
                <a:effectLst/>
                <a:latin typeface="Menlo" panose="020B0609030804020204" pitchFamily="49" charset="0"/>
              </a:rPr>
              <a:t>”Must be greater then 0"</a:t>
            </a:r>
            <a:r>
              <a:rPr lang="nl-BE" b="0" dirty="0">
                <a:solidFill>
                  <a:srgbClr val="D4D4D4"/>
                </a:solidFill>
                <a:effectLst/>
                <a:latin typeface="Menlo" panose="020B0609030804020204" pitchFamily="49" charset="0"/>
              </a:rPr>
              <a:t>,</a:t>
            </a:r>
            <a:r>
              <a:rPr lang="nl-BE" b="0" dirty="0">
                <a:solidFill>
                  <a:srgbClr val="9CDCFE"/>
                </a:solidFill>
                <a:effectLst/>
                <a:latin typeface="Menlo" panose="020B0609030804020204" pitchFamily="49" charset="0"/>
              </a:rPr>
              <a:t> </a:t>
            </a:r>
          </a:p>
          <a:p>
            <a:r>
              <a:rPr lang="nl-BE" b="0" dirty="0">
                <a:solidFill>
                  <a:srgbClr val="9CDCFE"/>
                </a:solidFill>
                <a:effectLst/>
                <a:latin typeface="Menlo" panose="020B0609030804020204" pitchFamily="49" charset="0"/>
              </a:rPr>
              <a:t>		”type"</a:t>
            </a:r>
            <a:r>
              <a:rPr lang="nl-BE" b="0" dirty="0">
                <a:solidFill>
                  <a:srgbClr val="D4D4D4"/>
                </a:solidFill>
                <a:effectLst/>
                <a:latin typeface="Menlo" panose="020B0609030804020204" pitchFamily="49" charset="0"/>
              </a:rPr>
              <a:t> : </a:t>
            </a:r>
            <a:r>
              <a:rPr lang="nl-BE" b="0" dirty="0">
                <a:solidFill>
                  <a:srgbClr val="CE9178"/>
                </a:solidFill>
                <a:effectLst/>
                <a:latin typeface="Menlo" panose="020B0609030804020204" pitchFamily="49" charset="0"/>
              </a:rPr>
              <a:t>"</a:t>
            </a:r>
            <a:r>
              <a:rPr lang="nl-BE" b="0" dirty="0">
                <a:solidFill>
                  <a:srgbClr val="CE9178"/>
                </a:solidFill>
                <a:effectLst/>
                <a:latin typeface="Menlo" panose="020B0609030804020204" pitchFamily="49" charset="0"/>
                <a:hlinkClick r:id="rId3"/>
              </a:rPr>
              <a:t>http://MyEpicTicketshop.com/problems/</a:t>
            </a:r>
            <a:r>
              <a:rPr lang="nl-BE" b="0" dirty="0">
                <a:solidFill>
                  <a:srgbClr val="CE9178"/>
                </a:solidFill>
                <a:effectLst/>
                <a:latin typeface="Menlo" panose="020B0609030804020204" pitchFamily="49" charset="0"/>
              </a:rPr>
              <a:t>validation-error/integer-greater-then"</a:t>
            </a:r>
            <a:r>
              <a:rPr lang="nl-BE" b="0" dirty="0">
                <a:solidFill>
                  <a:srgbClr val="D4D4D4"/>
                </a:solidFill>
                <a:effectLst/>
                <a:latin typeface="Menlo" panose="020B0609030804020204" pitchFamily="49" charset="0"/>
              </a:rPr>
              <a:t>,  </a:t>
            </a:r>
            <a:endParaRPr lang="nl-BE" dirty="0">
              <a:solidFill>
                <a:srgbClr val="D4D4D4"/>
              </a:solidFill>
              <a:latin typeface="Menlo" panose="020B0609030804020204" pitchFamily="49" charset="0"/>
            </a:endParaRPr>
          </a:p>
          <a:p>
            <a:r>
              <a:rPr lang="nl-BE" b="0" dirty="0">
                <a:solidFill>
                  <a:srgbClr val="D4D4D4"/>
                </a:solidFill>
                <a:effectLst/>
                <a:latin typeface="Menlo" panose="020B0609030804020204" pitchFamily="49" charset="0"/>
              </a:rPr>
              <a:t>	}]</a:t>
            </a:r>
          </a:p>
          <a:p>
            <a:r>
              <a:rPr lang="nl-BE" b="0" dirty="0">
                <a:solidFill>
                  <a:srgbClr val="D4D4D4"/>
                </a:solidFill>
                <a:effectLst/>
                <a:latin typeface="Menlo" panose="020B0609030804020204" pitchFamily="49" charset="0"/>
              </a:rPr>
              <a:t>} </a:t>
            </a:r>
          </a:p>
        </p:txBody>
      </p:sp>
      <p:sp>
        <p:nvSpPr>
          <p:cNvPr id="8" name="Text Placeholder 6">
            <a:extLst>
              <a:ext uri="{FF2B5EF4-FFF2-40B4-BE49-F238E27FC236}">
                <a16:creationId xmlns:a16="http://schemas.microsoft.com/office/drawing/2014/main" id="{35848BE5-A6FF-AF54-E14A-9913007687F9}"/>
              </a:ext>
            </a:extLst>
          </p:cNvPr>
          <p:cNvSpPr txBox="1">
            <a:spLocks/>
          </p:cNvSpPr>
          <p:nvPr/>
        </p:nvSpPr>
        <p:spPr>
          <a:xfrm>
            <a:off x="1044424" y="662233"/>
            <a:ext cx="8249053" cy="1579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0" marR="0" indent="0" algn="l" defTabSz="825500" latinLnBrk="0">
              <a:lnSpc>
                <a:spcPct val="100000"/>
              </a:lnSpc>
              <a:spcBef>
                <a:spcPts val="0"/>
              </a:spcBef>
              <a:spcAft>
                <a:spcPts val="0"/>
              </a:spcAft>
              <a:buClrTx/>
              <a:buSzTx/>
              <a:buFontTx/>
              <a:buNone/>
              <a:tabLst/>
              <a:defRPr sz="11200" b="0" i="0" u="none" strike="noStrike" cap="none" spc="0" baseline="0">
                <a:solidFill>
                  <a:srgbClr val="33334F"/>
                </a:solidFill>
                <a:uFillTx/>
                <a:latin typeface="+mn-lt"/>
                <a:ea typeface="+mn-ea"/>
                <a:cs typeface="+mn-cs"/>
                <a:sym typeface="Jubilat-Regular"/>
              </a:defRPr>
            </a:lvl1pPr>
            <a:lvl2pPr marL="112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2pPr>
            <a:lvl3pPr marL="175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3pPr>
            <a:lvl4pPr marL="239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4pPr>
            <a:lvl5pPr marL="302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5pPr>
            <a:lvl6pPr marL="366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6pPr>
            <a:lvl7pPr marL="429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7pPr>
            <a:lvl8pPr marL="493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8pPr>
            <a:lvl9pPr marL="556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9pPr>
          </a:lstStyle>
          <a:p>
            <a:pPr hangingPunct="1"/>
            <a:r>
              <a:rPr lang="nl-BE" sz="9600" b="1" dirty="0">
                <a:solidFill>
                  <a:srgbClr val="3F3266"/>
                </a:solidFill>
                <a:latin typeface="Sofia Pro" panose="00000500000000000000" pitchFamily="50" charset="0"/>
                <a:cs typeface="Poppins Bold" panose="00000800000000000000" pitchFamily="2" charset="0"/>
              </a:rPr>
              <a:t>Problem Details</a:t>
            </a:r>
            <a:endParaRPr lang="nl-BE" b="1" dirty="0">
              <a:solidFill>
                <a:srgbClr val="3F3266"/>
              </a:solidFill>
              <a:latin typeface="Sofia Pro" panose="00000500000000000000" pitchFamily="50" charset="0"/>
              <a:cs typeface="Poppins Bold" panose="00000800000000000000" pitchFamily="2" charset="0"/>
            </a:endParaRPr>
          </a:p>
        </p:txBody>
      </p:sp>
      <p:sp>
        <p:nvSpPr>
          <p:cNvPr id="11" name="Tijdelijke aanduiding voor tekst 4">
            <a:extLst>
              <a:ext uri="{FF2B5EF4-FFF2-40B4-BE49-F238E27FC236}">
                <a16:creationId xmlns:a16="http://schemas.microsoft.com/office/drawing/2014/main" id="{6859A0AA-3935-323B-20A2-A777B691F3BA}"/>
              </a:ext>
            </a:extLst>
          </p:cNvPr>
          <p:cNvSpPr txBox="1">
            <a:spLocks/>
          </p:cNvSpPr>
          <p:nvPr/>
        </p:nvSpPr>
        <p:spPr>
          <a:xfrm>
            <a:off x="1044424" y="9178739"/>
            <a:ext cx="15470760" cy="9305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marL="0" marR="0" indent="0" algn="l" defTabSz="825500" latinLnBrk="0">
              <a:lnSpc>
                <a:spcPct val="150000"/>
              </a:lnSpc>
              <a:spcBef>
                <a:spcPts val="0"/>
              </a:spcBef>
              <a:spcAft>
                <a:spcPts val="0"/>
              </a:spcAft>
              <a:buClrTx/>
              <a:buSzTx/>
              <a:buFontTx/>
              <a:buNone/>
              <a:tabLst/>
              <a:defRPr sz="4000" b="0" i="0" u="none" strike="noStrike" cap="none" spc="0" baseline="0">
                <a:solidFill>
                  <a:srgbClr val="33334F"/>
                </a:solidFill>
                <a:uFillTx/>
                <a:latin typeface="Nudista"/>
                <a:ea typeface="Nudista"/>
                <a:cs typeface="Nudista"/>
                <a:sym typeface="Nudista"/>
              </a:defRPr>
            </a:lvl1pPr>
            <a:lvl2pPr marL="112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2pPr>
            <a:lvl3pPr marL="175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3pPr>
            <a:lvl4pPr marL="239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4pPr>
            <a:lvl5pPr marL="302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5pPr>
            <a:lvl6pPr marL="366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6pPr>
            <a:lvl7pPr marL="429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7pPr>
            <a:lvl8pPr marL="493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8pPr>
            <a:lvl9pPr marL="556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9pPr>
          </a:lstStyle>
          <a:p>
            <a:pPr hangingPunct="1"/>
            <a:endParaRPr lang="nl-BE" dirty="0">
              <a:sym typeface="Wingdings" pitchFamily="2" charset="2"/>
            </a:endParaRPr>
          </a:p>
        </p:txBody>
      </p:sp>
      <p:sp>
        <p:nvSpPr>
          <p:cNvPr id="12" name="Rectangle: Rounded Corners 5">
            <a:extLst>
              <a:ext uri="{FF2B5EF4-FFF2-40B4-BE49-F238E27FC236}">
                <a16:creationId xmlns:a16="http://schemas.microsoft.com/office/drawing/2014/main" id="{9CA6D460-D535-8DD8-A2F0-B76C96535B47}"/>
              </a:ext>
            </a:extLst>
          </p:cNvPr>
          <p:cNvSpPr/>
          <p:nvPr/>
        </p:nvSpPr>
        <p:spPr>
          <a:xfrm>
            <a:off x="21413971" y="12333767"/>
            <a:ext cx="3657601" cy="720000"/>
          </a:xfrm>
          <a:prstGeom prst="roundRect">
            <a:avLst>
              <a:gd name="adj" fmla="val 50000"/>
            </a:avLst>
          </a:prstGeom>
          <a:solidFill>
            <a:srgbClr val="B7A0F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3" name="Oval 7">
            <a:extLst>
              <a:ext uri="{FF2B5EF4-FFF2-40B4-BE49-F238E27FC236}">
                <a16:creationId xmlns:a16="http://schemas.microsoft.com/office/drawing/2014/main" id="{0F7D7A61-7F88-7BB3-786A-7F1ADF24305F}"/>
              </a:ext>
            </a:extLst>
          </p:cNvPr>
          <p:cNvSpPr/>
          <p:nvPr/>
        </p:nvSpPr>
        <p:spPr>
          <a:xfrm>
            <a:off x="20365961" y="12333767"/>
            <a:ext cx="720000" cy="720000"/>
          </a:xfrm>
          <a:prstGeom prst="ellipse">
            <a:avLst/>
          </a:prstGeom>
          <a:solidFill>
            <a:srgbClr val="5BC6C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4" name="Oval 8">
            <a:extLst>
              <a:ext uri="{FF2B5EF4-FFF2-40B4-BE49-F238E27FC236}">
                <a16:creationId xmlns:a16="http://schemas.microsoft.com/office/drawing/2014/main" id="{32C37C7C-D28E-CDA5-87CD-82176960DF83}"/>
              </a:ext>
            </a:extLst>
          </p:cNvPr>
          <p:cNvSpPr/>
          <p:nvPr/>
        </p:nvSpPr>
        <p:spPr>
          <a:xfrm>
            <a:off x="21910461" y="12333767"/>
            <a:ext cx="720000" cy="720000"/>
          </a:xfrm>
          <a:prstGeom prst="ellipse">
            <a:avLst/>
          </a:prstGeom>
          <a:solidFill>
            <a:srgbClr val="E6695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4" name="Rectangle: Rounded Corners 5">
            <a:extLst>
              <a:ext uri="{FF2B5EF4-FFF2-40B4-BE49-F238E27FC236}">
                <a16:creationId xmlns:a16="http://schemas.microsoft.com/office/drawing/2014/main" id="{75AE8A2B-473B-3AEC-457F-42FF153DFC05}"/>
              </a:ext>
            </a:extLst>
          </p:cNvPr>
          <p:cNvSpPr/>
          <p:nvPr/>
        </p:nvSpPr>
        <p:spPr>
          <a:xfrm>
            <a:off x="21413971" y="12333767"/>
            <a:ext cx="3657601" cy="720000"/>
          </a:xfrm>
          <a:prstGeom prst="roundRect">
            <a:avLst>
              <a:gd name="adj" fmla="val 50000"/>
            </a:avLst>
          </a:prstGeom>
          <a:solidFill>
            <a:srgbClr val="B7A0F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6" name="Oval 7">
            <a:extLst>
              <a:ext uri="{FF2B5EF4-FFF2-40B4-BE49-F238E27FC236}">
                <a16:creationId xmlns:a16="http://schemas.microsoft.com/office/drawing/2014/main" id="{BCB37A65-99A5-074D-56C2-5BEC186018E3}"/>
              </a:ext>
            </a:extLst>
          </p:cNvPr>
          <p:cNvSpPr/>
          <p:nvPr/>
        </p:nvSpPr>
        <p:spPr>
          <a:xfrm>
            <a:off x="20365961" y="12333767"/>
            <a:ext cx="720000" cy="720000"/>
          </a:xfrm>
          <a:prstGeom prst="ellipse">
            <a:avLst/>
          </a:prstGeom>
          <a:solidFill>
            <a:srgbClr val="5BC6C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9" name="Oval 8">
            <a:extLst>
              <a:ext uri="{FF2B5EF4-FFF2-40B4-BE49-F238E27FC236}">
                <a16:creationId xmlns:a16="http://schemas.microsoft.com/office/drawing/2014/main" id="{D5488540-8267-77D6-795C-EDFB0B36FA52}"/>
              </a:ext>
            </a:extLst>
          </p:cNvPr>
          <p:cNvSpPr/>
          <p:nvPr/>
        </p:nvSpPr>
        <p:spPr>
          <a:xfrm>
            <a:off x="19317952" y="12333767"/>
            <a:ext cx="720000" cy="720000"/>
          </a:xfrm>
          <a:prstGeom prst="ellipse">
            <a:avLst/>
          </a:prstGeom>
          <a:solidFill>
            <a:srgbClr val="E6695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3" name="Tijdelijke aanduiding voor dianummer 2">
            <a:extLst>
              <a:ext uri="{FF2B5EF4-FFF2-40B4-BE49-F238E27FC236}">
                <a16:creationId xmlns:a16="http://schemas.microsoft.com/office/drawing/2014/main" id="{DB9991A3-C87E-57F3-63E9-31CB7584A059}"/>
              </a:ext>
            </a:extLst>
          </p:cNvPr>
          <p:cNvSpPr>
            <a:spLocks noGrp="1"/>
          </p:cNvSpPr>
          <p:nvPr>
            <p:ph type="sldNum" sz="quarter" idx="2"/>
          </p:nvPr>
        </p:nvSpPr>
        <p:spPr/>
        <p:txBody>
          <a:bodyPr/>
          <a:lstStyle/>
          <a:p>
            <a:fld id="{86CB4B4D-7CA3-9044-876B-883B54F8677D}" type="slidenum">
              <a:rPr lang="nl-BE" smtClean="0"/>
              <a:t>12</a:t>
            </a:fld>
            <a:endParaRPr lang="nl-BE"/>
          </a:p>
        </p:txBody>
      </p:sp>
    </p:spTree>
    <p:extLst>
      <p:ext uri="{BB962C8B-B14F-4D97-AF65-F5344CB8AC3E}">
        <p14:creationId xmlns:p14="http://schemas.microsoft.com/office/powerpoint/2010/main" val="958010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6AAFB72-BFB0-4AA2-B04B-62C36A09B9EA}"/>
              </a:ext>
            </a:extLst>
          </p:cNvPr>
          <p:cNvSpPr/>
          <p:nvPr/>
        </p:nvSpPr>
        <p:spPr>
          <a:xfrm>
            <a:off x="21413971" y="12333767"/>
            <a:ext cx="3657601" cy="720000"/>
          </a:xfrm>
          <a:prstGeom prst="roundRect">
            <a:avLst>
              <a:gd name="adj" fmla="val 50000"/>
            </a:avLst>
          </a:prstGeom>
          <a:solidFill>
            <a:srgbClr val="B7A0F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8" name="Oval 7">
            <a:extLst>
              <a:ext uri="{FF2B5EF4-FFF2-40B4-BE49-F238E27FC236}">
                <a16:creationId xmlns:a16="http://schemas.microsoft.com/office/drawing/2014/main" id="{148B9BBB-6B3A-43AA-A719-4FB147E2955F}"/>
              </a:ext>
            </a:extLst>
          </p:cNvPr>
          <p:cNvSpPr/>
          <p:nvPr/>
        </p:nvSpPr>
        <p:spPr>
          <a:xfrm>
            <a:off x="20365961" y="12333767"/>
            <a:ext cx="720000" cy="720000"/>
          </a:xfrm>
          <a:prstGeom prst="ellipse">
            <a:avLst/>
          </a:prstGeom>
          <a:solidFill>
            <a:srgbClr val="5BC6C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9" name="Oval 8">
            <a:extLst>
              <a:ext uri="{FF2B5EF4-FFF2-40B4-BE49-F238E27FC236}">
                <a16:creationId xmlns:a16="http://schemas.microsoft.com/office/drawing/2014/main" id="{1B62CDF4-5DB2-4500-8B12-55C7E3A031DF}"/>
              </a:ext>
            </a:extLst>
          </p:cNvPr>
          <p:cNvSpPr/>
          <p:nvPr/>
        </p:nvSpPr>
        <p:spPr>
          <a:xfrm>
            <a:off x="21910461" y="12333767"/>
            <a:ext cx="720000" cy="720000"/>
          </a:xfrm>
          <a:prstGeom prst="ellipse">
            <a:avLst/>
          </a:prstGeom>
          <a:solidFill>
            <a:srgbClr val="E6695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7" name="Text Placeholder 6">
            <a:extLst>
              <a:ext uri="{FF2B5EF4-FFF2-40B4-BE49-F238E27FC236}">
                <a16:creationId xmlns:a16="http://schemas.microsoft.com/office/drawing/2014/main" id="{1683D82C-AE03-599B-FCC1-D51362392E25}"/>
              </a:ext>
            </a:extLst>
          </p:cNvPr>
          <p:cNvSpPr txBox="1">
            <a:spLocks/>
          </p:cNvSpPr>
          <p:nvPr/>
        </p:nvSpPr>
        <p:spPr>
          <a:xfrm>
            <a:off x="8694261" y="5411368"/>
            <a:ext cx="1370568"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0" marR="0" indent="0" algn="l" defTabSz="825500" latinLnBrk="0">
              <a:lnSpc>
                <a:spcPct val="100000"/>
              </a:lnSpc>
              <a:spcBef>
                <a:spcPts val="0"/>
              </a:spcBef>
              <a:spcAft>
                <a:spcPts val="0"/>
              </a:spcAft>
              <a:buClrTx/>
              <a:buSzTx/>
              <a:buFontTx/>
              <a:buNone/>
              <a:tabLst/>
              <a:defRPr sz="11200" b="0" i="0" u="none" strike="noStrike" cap="none" spc="0" baseline="0">
                <a:solidFill>
                  <a:srgbClr val="33334F"/>
                </a:solidFill>
                <a:uFillTx/>
                <a:latin typeface="+mn-lt"/>
                <a:ea typeface="+mn-ea"/>
                <a:cs typeface="+mn-cs"/>
                <a:sym typeface="Jubilat-Regular"/>
              </a:defRPr>
            </a:lvl1pPr>
            <a:lvl2pPr marL="112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2pPr>
            <a:lvl3pPr marL="175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3pPr>
            <a:lvl4pPr marL="239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4pPr>
            <a:lvl5pPr marL="302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5pPr>
            <a:lvl6pPr marL="366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6pPr>
            <a:lvl7pPr marL="429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7pPr>
            <a:lvl8pPr marL="493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8pPr>
            <a:lvl9pPr marL="556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9pPr>
          </a:lstStyle>
          <a:p>
            <a:pPr hangingPunct="1"/>
            <a:r>
              <a:rPr lang="nl-BE" sz="2000" b="1" dirty="0">
                <a:solidFill>
                  <a:srgbClr val="3F3266"/>
                </a:solidFill>
                <a:latin typeface="Sofia Pro" panose="00000500000000000000" pitchFamily="50" charset="0"/>
                <a:cs typeface="Poppins Bold" panose="00000800000000000000" pitchFamily="2" charset="0"/>
              </a:rPr>
              <a:t>My cool API</a:t>
            </a:r>
          </a:p>
        </p:txBody>
      </p:sp>
      <p:pic>
        <p:nvPicPr>
          <p:cNvPr id="19" name="Afbeelding 18">
            <a:extLst>
              <a:ext uri="{FF2B5EF4-FFF2-40B4-BE49-F238E27FC236}">
                <a16:creationId xmlns:a16="http://schemas.microsoft.com/office/drawing/2014/main" id="{7BF12F9E-BD73-07E0-F5F8-4D601E4AF4A9}"/>
              </a:ext>
            </a:extLst>
          </p:cNvPr>
          <p:cNvPicPr>
            <a:picLocks noChangeAspect="1"/>
          </p:cNvPicPr>
          <p:nvPr/>
        </p:nvPicPr>
        <p:blipFill>
          <a:blip r:embed="rId2"/>
          <a:stretch>
            <a:fillRect/>
          </a:stretch>
        </p:blipFill>
        <p:spPr>
          <a:xfrm>
            <a:off x="7934028" y="5916887"/>
            <a:ext cx="2903224" cy="2903224"/>
          </a:xfrm>
          <a:prstGeom prst="rect">
            <a:avLst/>
          </a:prstGeom>
        </p:spPr>
      </p:pic>
      <p:pic>
        <p:nvPicPr>
          <p:cNvPr id="20" name="Afbeelding 19">
            <a:extLst>
              <a:ext uri="{FF2B5EF4-FFF2-40B4-BE49-F238E27FC236}">
                <a16:creationId xmlns:a16="http://schemas.microsoft.com/office/drawing/2014/main" id="{4AC3D952-DE75-3446-BBF5-BAE0E61AFA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75791" y="2099222"/>
            <a:ext cx="2405089" cy="2405089"/>
          </a:xfrm>
          <a:prstGeom prst="rect">
            <a:avLst/>
          </a:prstGeom>
        </p:spPr>
      </p:pic>
      <p:pic>
        <p:nvPicPr>
          <p:cNvPr id="21" name="Afbeelding 20">
            <a:extLst>
              <a:ext uri="{FF2B5EF4-FFF2-40B4-BE49-F238E27FC236}">
                <a16:creationId xmlns:a16="http://schemas.microsoft.com/office/drawing/2014/main" id="{C8E5E2D7-196F-BBCE-B62A-0AD858087D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14330" y="7233539"/>
            <a:ext cx="2051631" cy="2051631"/>
          </a:xfrm>
          <a:prstGeom prst="rect">
            <a:avLst/>
          </a:prstGeom>
        </p:spPr>
      </p:pic>
      <p:pic>
        <p:nvPicPr>
          <p:cNvPr id="28" name="Afbeelding 27">
            <a:extLst>
              <a:ext uri="{FF2B5EF4-FFF2-40B4-BE49-F238E27FC236}">
                <a16:creationId xmlns:a16="http://schemas.microsoft.com/office/drawing/2014/main" id="{574BF36F-DCDC-2599-EFD8-D1B4798526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78725" y="10216339"/>
            <a:ext cx="2051631" cy="2051631"/>
          </a:xfrm>
          <a:prstGeom prst="rect">
            <a:avLst/>
          </a:prstGeom>
        </p:spPr>
      </p:pic>
      <p:cxnSp>
        <p:nvCxnSpPr>
          <p:cNvPr id="43" name="Rechte verbindingslijn met pijl 42">
            <a:extLst>
              <a:ext uri="{FF2B5EF4-FFF2-40B4-BE49-F238E27FC236}">
                <a16:creationId xmlns:a16="http://schemas.microsoft.com/office/drawing/2014/main" id="{AD944DD1-B4F8-FEA5-AE57-F9E8042502ED}"/>
              </a:ext>
            </a:extLst>
          </p:cNvPr>
          <p:cNvCxnSpPr>
            <a:cxnSpLocks/>
            <a:stCxn id="19" idx="3"/>
            <a:endCxn id="20" idx="2"/>
          </p:cNvCxnSpPr>
          <p:nvPr/>
        </p:nvCxnSpPr>
        <p:spPr>
          <a:xfrm flipV="1">
            <a:off x="10837252" y="4504311"/>
            <a:ext cx="4941084" cy="286418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52" name="Rechte verbindingslijn met pijl 51">
            <a:extLst>
              <a:ext uri="{FF2B5EF4-FFF2-40B4-BE49-F238E27FC236}">
                <a16:creationId xmlns:a16="http://schemas.microsoft.com/office/drawing/2014/main" id="{697192DF-F02F-587A-B8DD-80F77CE640C9}"/>
              </a:ext>
            </a:extLst>
          </p:cNvPr>
          <p:cNvCxnSpPr>
            <a:cxnSpLocks/>
            <a:stCxn id="19" idx="3"/>
            <a:endCxn id="21" idx="1"/>
          </p:cNvCxnSpPr>
          <p:nvPr/>
        </p:nvCxnSpPr>
        <p:spPr>
          <a:xfrm>
            <a:off x="10837252" y="7368499"/>
            <a:ext cx="7477078" cy="89085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pic>
        <p:nvPicPr>
          <p:cNvPr id="66" name="Afbeelding 65">
            <a:extLst>
              <a:ext uri="{FF2B5EF4-FFF2-40B4-BE49-F238E27FC236}">
                <a16:creationId xmlns:a16="http://schemas.microsoft.com/office/drawing/2014/main" id="{BBBB1614-86A4-55BC-8756-FFBDE619D7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53964" y="4290402"/>
            <a:ext cx="2051631" cy="2051631"/>
          </a:xfrm>
          <a:prstGeom prst="rect">
            <a:avLst/>
          </a:prstGeom>
        </p:spPr>
      </p:pic>
      <p:cxnSp>
        <p:nvCxnSpPr>
          <p:cNvPr id="69" name="Rechte verbindingslijn met pijl 68">
            <a:extLst>
              <a:ext uri="{FF2B5EF4-FFF2-40B4-BE49-F238E27FC236}">
                <a16:creationId xmlns:a16="http://schemas.microsoft.com/office/drawing/2014/main" id="{70556CB8-67B6-838C-32D8-18CF1FF6CDCA}"/>
              </a:ext>
            </a:extLst>
          </p:cNvPr>
          <p:cNvCxnSpPr>
            <a:cxnSpLocks/>
            <a:stCxn id="19" idx="3"/>
            <a:endCxn id="66" idx="1"/>
          </p:cNvCxnSpPr>
          <p:nvPr/>
        </p:nvCxnSpPr>
        <p:spPr>
          <a:xfrm flipV="1">
            <a:off x="10837252" y="5316218"/>
            <a:ext cx="7416712" cy="205228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pic>
        <p:nvPicPr>
          <p:cNvPr id="75" name="Afbeelding 74">
            <a:extLst>
              <a:ext uri="{FF2B5EF4-FFF2-40B4-BE49-F238E27FC236}">
                <a16:creationId xmlns:a16="http://schemas.microsoft.com/office/drawing/2014/main" id="{CC407782-CA2E-F3FF-72A6-550F45F01F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6992" y="3642284"/>
            <a:ext cx="1579920" cy="1579920"/>
          </a:xfrm>
          <a:prstGeom prst="rect">
            <a:avLst/>
          </a:prstGeom>
        </p:spPr>
      </p:pic>
      <p:pic>
        <p:nvPicPr>
          <p:cNvPr id="76" name="Afbeelding 75">
            <a:extLst>
              <a:ext uri="{FF2B5EF4-FFF2-40B4-BE49-F238E27FC236}">
                <a16:creationId xmlns:a16="http://schemas.microsoft.com/office/drawing/2014/main" id="{BE0D739A-7F3B-AA14-3BDE-2136BED16C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8574" y="7927354"/>
            <a:ext cx="584755" cy="584755"/>
          </a:xfrm>
          <a:prstGeom prst="rect">
            <a:avLst/>
          </a:prstGeom>
        </p:spPr>
      </p:pic>
      <p:pic>
        <p:nvPicPr>
          <p:cNvPr id="77" name="Afbeelding 76">
            <a:extLst>
              <a:ext uri="{FF2B5EF4-FFF2-40B4-BE49-F238E27FC236}">
                <a16:creationId xmlns:a16="http://schemas.microsoft.com/office/drawing/2014/main" id="{A15705CD-064F-5783-B732-957CD98BAC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8939" y="8350601"/>
            <a:ext cx="1599219" cy="1599219"/>
          </a:xfrm>
          <a:prstGeom prst="rect">
            <a:avLst/>
          </a:prstGeom>
        </p:spPr>
      </p:pic>
      <p:cxnSp>
        <p:nvCxnSpPr>
          <p:cNvPr id="78" name="Rechte verbindingslijn met pijl 77">
            <a:extLst>
              <a:ext uri="{FF2B5EF4-FFF2-40B4-BE49-F238E27FC236}">
                <a16:creationId xmlns:a16="http://schemas.microsoft.com/office/drawing/2014/main" id="{D6005A27-2281-18EA-815B-FE642DC0EB02}"/>
              </a:ext>
            </a:extLst>
          </p:cNvPr>
          <p:cNvCxnSpPr>
            <a:cxnSpLocks/>
            <a:stCxn id="19" idx="1"/>
            <a:endCxn id="77" idx="3"/>
          </p:cNvCxnSpPr>
          <p:nvPr/>
        </p:nvCxnSpPr>
        <p:spPr>
          <a:xfrm flipH="1">
            <a:off x="2458158" y="7368499"/>
            <a:ext cx="5475870" cy="1781712"/>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81" name="Rechte verbindingslijn met pijl 80">
            <a:extLst>
              <a:ext uri="{FF2B5EF4-FFF2-40B4-BE49-F238E27FC236}">
                <a16:creationId xmlns:a16="http://schemas.microsoft.com/office/drawing/2014/main" id="{A05D51FE-FA19-467A-C9A7-5698F735B2A4}"/>
              </a:ext>
            </a:extLst>
          </p:cNvPr>
          <p:cNvCxnSpPr>
            <a:cxnSpLocks/>
            <a:stCxn id="19" idx="1"/>
            <a:endCxn id="75" idx="3"/>
          </p:cNvCxnSpPr>
          <p:nvPr/>
        </p:nvCxnSpPr>
        <p:spPr>
          <a:xfrm flipH="1" flipV="1">
            <a:off x="2386912" y="4432244"/>
            <a:ext cx="5547116" cy="293625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pic>
        <p:nvPicPr>
          <p:cNvPr id="2" name="Afbeelding 1">
            <a:extLst>
              <a:ext uri="{FF2B5EF4-FFF2-40B4-BE49-F238E27FC236}">
                <a16:creationId xmlns:a16="http://schemas.microsoft.com/office/drawing/2014/main" id="{61E15AE9-552B-B698-6535-3023355E2AF2}"/>
              </a:ext>
            </a:extLst>
          </p:cNvPr>
          <p:cNvPicPr>
            <a:picLocks noChangeAspect="1"/>
          </p:cNvPicPr>
          <p:nvPr/>
        </p:nvPicPr>
        <p:blipFill>
          <a:blip r:embed="rId2"/>
          <a:stretch>
            <a:fillRect/>
          </a:stretch>
        </p:blipFill>
        <p:spPr>
          <a:xfrm>
            <a:off x="12601951" y="9790543"/>
            <a:ext cx="2903224" cy="2903224"/>
          </a:xfrm>
          <a:prstGeom prst="rect">
            <a:avLst/>
          </a:prstGeom>
        </p:spPr>
      </p:pic>
      <p:cxnSp>
        <p:nvCxnSpPr>
          <p:cNvPr id="3" name="Rechte verbindingslijn met pijl 2">
            <a:extLst>
              <a:ext uri="{FF2B5EF4-FFF2-40B4-BE49-F238E27FC236}">
                <a16:creationId xmlns:a16="http://schemas.microsoft.com/office/drawing/2014/main" id="{7F1F1B3B-3BDE-51D4-3622-69F4B4370944}"/>
              </a:ext>
            </a:extLst>
          </p:cNvPr>
          <p:cNvCxnSpPr>
            <a:cxnSpLocks/>
            <a:stCxn id="19" idx="3"/>
            <a:endCxn id="2" idx="0"/>
          </p:cNvCxnSpPr>
          <p:nvPr/>
        </p:nvCxnSpPr>
        <p:spPr>
          <a:xfrm>
            <a:off x="10837252" y="7368499"/>
            <a:ext cx="3216311" cy="2422044"/>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1" name="Rechte verbindingslijn met pijl 10">
            <a:extLst>
              <a:ext uri="{FF2B5EF4-FFF2-40B4-BE49-F238E27FC236}">
                <a16:creationId xmlns:a16="http://schemas.microsoft.com/office/drawing/2014/main" id="{1483CE36-87B0-46E2-5131-19D46191EE2A}"/>
              </a:ext>
            </a:extLst>
          </p:cNvPr>
          <p:cNvCxnSpPr>
            <a:cxnSpLocks/>
            <a:stCxn id="2" idx="3"/>
            <a:endCxn id="28" idx="1"/>
          </p:cNvCxnSpPr>
          <p:nvPr/>
        </p:nvCxnSpPr>
        <p:spPr>
          <a:xfrm>
            <a:off x="15505175" y="11242155"/>
            <a:ext cx="317355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5" name="Text Placeholder 6">
            <a:extLst>
              <a:ext uri="{FF2B5EF4-FFF2-40B4-BE49-F238E27FC236}">
                <a16:creationId xmlns:a16="http://schemas.microsoft.com/office/drawing/2014/main" id="{3F1D2594-6666-F8A1-5E83-ECDF93C45707}"/>
              </a:ext>
            </a:extLst>
          </p:cNvPr>
          <p:cNvSpPr txBox="1">
            <a:spLocks/>
          </p:cNvSpPr>
          <p:nvPr/>
        </p:nvSpPr>
        <p:spPr>
          <a:xfrm rot="1710598">
            <a:off x="2905451" y="5602877"/>
            <a:ext cx="3064942" cy="3488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0" marR="0" indent="0" algn="l" defTabSz="825500" latinLnBrk="0">
              <a:lnSpc>
                <a:spcPct val="100000"/>
              </a:lnSpc>
              <a:spcBef>
                <a:spcPts val="0"/>
              </a:spcBef>
              <a:spcAft>
                <a:spcPts val="0"/>
              </a:spcAft>
              <a:buClrTx/>
              <a:buSzTx/>
              <a:buFontTx/>
              <a:buNone/>
              <a:tabLst/>
              <a:defRPr sz="11200" b="0" i="0" u="none" strike="noStrike" cap="none" spc="0" baseline="0">
                <a:solidFill>
                  <a:srgbClr val="33334F"/>
                </a:solidFill>
                <a:uFillTx/>
                <a:latin typeface="+mn-lt"/>
                <a:ea typeface="+mn-ea"/>
                <a:cs typeface="+mn-cs"/>
                <a:sym typeface="Jubilat-Regular"/>
              </a:defRPr>
            </a:lvl1pPr>
            <a:lvl2pPr marL="112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2pPr>
            <a:lvl3pPr marL="175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3pPr>
            <a:lvl4pPr marL="239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4pPr>
            <a:lvl5pPr marL="302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5pPr>
            <a:lvl6pPr marL="366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6pPr>
            <a:lvl7pPr marL="429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7pPr>
            <a:lvl8pPr marL="493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8pPr>
            <a:lvl9pPr marL="556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9pPr>
          </a:lstStyle>
          <a:p>
            <a:pPr hangingPunct="1"/>
            <a:r>
              <a:rPr lang="nl-BE" sz="1600" b="0" dirty="0">
                <a:solidFill>
                  <a:srgbClr val="6A9955"/>
                </a:solidFill>
                <a:effectLst/>
                <a:latin typeface="Menlo" panose="020B0609030804020204" pitchFamily="49" charset="0"/>
              </a:rPr>
              <a:t>application/problem+json</a:t>
            </a:r>
            <a:endParaRPr lang="nl-BE" sz="1600" b="1" dirty="0">
              <a:solidFill>
                <a:srgbClr val="3F3266"/>
              </a:solidFill>
              <a:latin typeface="Sofia Pro" panose="00000500000000000000" pitchFamily="50" charset="0"/>
              <a:cs typeface="Poppins Bold" panose="00000800000000000000" pitchFamily="2" charset="0"/>
            </a:endParaRPr>
          </a:p>
        </p:txBody>
      </p:sp>
      <p:sp>
        <p:nvSpPr>
          <p:cNvPr id="10" name="Text Placeholder 6">
            <a:extLst>
              <a:ext uri="{FF2B5EF4-FFF2-40B4-BE49-F238E27FC236}">
                <a16:creationId xmlns:a16="http://schemas.microsoft.com/office/drawing/2014/main" id="{25743EB6-9098-BEC0-0BD3-FE24A920E31E}"/>
              </a:ext>
            </a:extLst>
          </p:cNvPr>
          <p:cNvSpPr txBox="1">
            <a:spLocks/>
          </p:cNvSpPr>
          <p:nvPr/>
        </p:nvSpPr>
        <p:spPr>
          <a:xfrm rot="20564521">
            <a:off x="3611078" y="8337702"/>
            <a:ext cx="3064942" cy="3488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0" marR="0" indent="0" algn="l" defTabSz="825500" latinLnBrk="0">
              <a:lnSpc>
                <a:spcPct val="100000"/>
              </a:lnSpc>
              <a:spcBef>
                <a:spcPts val="0"/>
              </a:spcBef>
              <a:spcAft>
                <a:spcPts val="0"/>
              </a:spcAft>
              <a:buClrTx/>
              <a:buSzTx/>
              <a:buFontTx/>
              <a:buNone/>
              <a:tabLst/>
              <a:defRPr sz="11200" b="0" i="0" u="none" strike="noStrike" cap="none" spc="0" baseline="0">
                <a:solidFill>
                  <a:srgbClr val="33334F"/>
                </a:solidFill>
                <a:uFillTx/>
                <a:latin typeface="+mn-lt"/>
                <a:ea typeface="+mn-ea"/>
                <a:cs typeface="+mn-cs"/>
                <a:sym typeface="Jubilat-Regular"/>
              </a:defRPr>
            </a:lvl1pPr>
            <a:lvl2pPr marL="112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2pPr>
            <a:lvl3pPr marL="175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3pPr>
            <a:lvl4pPr marL="239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4pPr>
            <a:lvl5pPr marL="302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5pPr>
            <a:lvl6pPr marL="366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6pPr>
            <a:lvl7pPr marL="429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7pPr>
            <a:lvl8pPr marL="493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8pPr>
            <a:lvl9pPr marL="556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9pPr>
          </a:lstStyle>
          <a:p>
            <a:pPr hangingPunct="1"/>
            <a:r>
              <a:rPr lang="nl-BE" sz="1600" b="0" dirty="0">
                <a:solidFill>
                  <a:srgbClr val="6A9955"/>
                </a:solidFill>
                <a:effectLst/>
                <a:latin typeface="Menlo" panose="020B0609030804020204" pitchFamily="49" charset="0"/>
              </a:rPr>
              <a:t>application/problem+json</a:t>
            </a:r>
            <a:endParaRPr lang="nl-BE" sz="1600" b="1" dirty="0">
              <a:solidFill>
                <a:srgbClr val="3F3266"/>
              </a:solidFill>
              <a:latin typeface="Sofia Pro" panose="00000500000000000000" pitchFamily="50" charset="0"/>
              <a:cs typeface="Poppins Bold" panose="00000800000000000000" pitchFamily="2" charset="0"/>
            </a:endParaRPr>
          </a:p>
        </p:txBody>
      </p:sp>
      <p:sp>
        <p:nvSpPr>
          <p:cNvPr id="12" name="Text Placeholder 6">
            <a:extLst>
              <a:ext uri="{FF2B5EF4-FFF2-40B4-BE49-F238E27FC236}">
                <a16:creationId xmlns:a16="http://schemas.microsoft.com/office/drawing/2014/main" id="{33E01D11-CA89-0E73-5CCC-D650D0368B63}"/>
              </a:ext>
            </a:extLst>
          </p:cNvPr>
          <p:cNvSpPr txBox="1">
            <a:spLocks/>
          </p:cNvSpPr>
          <p:nvPr/>
        </p:nvSpPr>
        <p:spPr>
          <a:xfrm rot="19761158">
            <a:off x="11289769" y="5817965"/>
            <a:ext cx="3064942" cy="3488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0" marR="0" indent="0" algn="l" defTabSz="825500" latinLnBrk="0">
              <a:lnSpc>
                <a:spcPct val="100000"/>
              </a:lnSpc>
              <a:spcBef>
                <a:spcPts val="0"/>
              </a:spcBef>
              <a:spcAft>
                <a:spcPts val="0"/>
              </a:spcAft>
              <a:buClrTx/>
              <a:buSzTx/>
              <a:buFontTx/>
              <a:buNone/>
              <a:tabLst/>
              <a:defRPr sz="11200" b="0" i="0" u="none" strike="noStrike" cap="none" spc="0" baseline="0">
                <a:solidFill>
                  <a:srgbClr val="33334F"/>
                </a:solidFill>
                <a:uFillTx/>
                <a:latin typeface="+mn-lt"/>
                <a:ea typeface="+mn-ea"/>
                <a:cs typeface="+mn-cs"/>
                <a:sym typeface="Jubilat-Regular"/>
              </a:defRPr>
            </a:lvl1pPr>
            <a:lvl2pPr marL="112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2pPr>
            <a:lvl3pPr marL="175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3pPr>
            <a:lvl4pPr marL="239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4pPr>
            <a:lvl5pPr marL="302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5pPr>
            <a:lvl6pPr marL="366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6pPr>
            <a:lvl7pPr marL="429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7pPr>
            <a:lvl8pPr marL="493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8pPr>
            <a:lvl9pPr marL="556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9pPr>
          </a:lstStyle>
          <a:p>
            <a:pPr hangingPunct="1"/>
            <a:r>
              <a:rPr lang="nl-BE" sz="1600" b="0" dirty="0">
                <a:solidFill>
                  <a:srgbClr val="6A9955"/>
                </a:solidFill>
                <a:effectLst/>
                <a:latin typeface="Menlo" panose="020B0609030804020204" pitchFamily="49" charset="0"/>
              </a:rPr>
              <a:t>application/problem+json</a:t>
            </a:r>
            <a:endParaRPr lang="nl-BE" sz="1600" b="1" dirty="0">
              <a:solidFill>
                <a:srgbClr val="3F3266"/>
              </a:solidFill>
              <a:latin typeface="Sofia Pro" panose="00000500000000000000" pitchFamily="50" charset="0"/>
              <a:cs typeface="Poppins Bold" panose="00000800000000000000" pitchFamily="2" charset="0"/>
            </a:endParaRPr>
          </a:p>
        </p:txBody>
      </p:sp>
      <p:sp>
        <p:nvSpPr>
          <p:cNvPr id="13" name="Text Placeholder 6">
            <a:extLst>
              <a:ext uri="{FF2B5EF4-FFF2-40B4-BE49-F238E27FC236}">
                <a16:creationId xmlns:a16="http://schemas.microsoft.com/office/drawing/2014/main" id="{A2FB54F0-8A64-1178-09DB-29F2BEEEC772}"/>
              </a:ext>
            </a:extLst>
          </p:cNvPr>
          <p:cNvSpPr txBox="1">
            <a:spLocks/>
          </p:cNvSpPr>
          <p:nvPr/>
        </p:nvSpPr>
        <p:spPr>
          <a:xfrm rot="20710567">
            <a:off x="12521092" y="6082564"/>
            <a:ext cx="3064942" cy="3488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0" marR="0" indent="0" algn="l" defTabSz="825500" latinLnBrk="0">
              <a:lnSpc>
                <a:spcPct val="100000"/>
              </a:lnSpc>
              <a:spcBef>
                <a:spcPts val="0"/>
              </a:spcBef>
              <a:spcAft>
                <a:spcPts val="0"/>
              </a:spcAft>
              <a:buClrTx/>
              <a:buSzTx/>
              <a:buFontTx/>
              <a:buNone/>
              <a:tabLst/>
              <a:defRPr sz="11200" b="0" i="0" u="none" strike="noStrike" cap="none" spc="0" baseline="0">
                <a:solidFill>
                  <a:srgbClr val="33334F"/>
                </a:solidFill>
                <a:uFillTx/>
                <a:latin typeface="+mn-lt"/>
                <a:ea typeface="+mn-ea"/>
                <a:cs typeface="+mn-cs"/>
                <a:sym typeface="Jubilat-Regular"/>
              </a:defRPr>
            </a:lvl1pPr>
            <a:lvl2pPr marL="112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2pPr>
            <a:lvl3pPr marL="175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3pPr>
            <a:lvl4pPr marL="239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4pPr>
            <a:lvl5pPr marL="302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5pPr>
            <a:lvl6pPr marL="366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6pPr>
            <a:lvl7pPr marL="429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7pPr>
            <a:lvl8pPr marL="493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8pPr>
            <a:lvl9pPr marL="556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9pPr>
          </a:lstStyle>
          <a:p>
            <a:pPr hangingPunct="1"/>
            <a:r>
              <a:rPr lang="nl-BE" sz="1600" b="0" dirty="0">
                <a:solidFill>
                  <a:srgbClr val="6A9955"/>
                </a:solidFill>
                <a:effectLst/>
                <a:latin typeface="Menlo" panose="020B0609030804020204" pitchFamily="49" charset="0"/>
              </a:rPr>
              <a:t>application/problem+json</a:t>
            </a:r>
            <a:endParaRPr lang="nl-BE" sz="1600" b="1" dirty="0">
              <a:solidFill>
                <a:srgbClr val="3F3266"/>
              </a:solidFill>
              <a:latin typeface="Sofia Pro" panose="00000500000000000000" pitchFamily="50" charset="0"/>
              <a:cs typeface="Poppins Bold" panose="00000800000000000000" pitchFamily="2" charset="0"/>
            </a:endParaRPr>
          </a:p>
        </p:txBody>
      </p:sp>
      <p:sp>
        <p:nvSpPr>
          <p:cNvPr id="14" name="Text Placeholder 6">
            <a:extLst>
              <a:ext uri="{FF2B5EF4-FFF2-40B4-BE49-F238E27FC236}">
                <a16:creationId xmlns:a16="http://schemas.microsoft.com/office/drawing/2014/main" id="{006C8086-0ED0-3DD5-7170-3C04DAE2752D}"/>
              </a:ext>
            </a:extLst>
          </p:cNvPr>
          <p:cNvSpPr txBox="1">
            <a:spLocks/>
          </p:cNvSpPr>
          <p:nvPr/>
        </p:nvSpPr>
        <p:spPr>
          <a:xfrm rot="416568">
            <a:off x="13013137" y="7421755"/>
            <a:ext cx="3064942" cy="3488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0" marR="0" indent="0" algn="l" defTabSz="825500" latinLnBrk="0">
              <a:lnSpc>
                <a:spcPct val="100000"/>
              </a:lnSpc>
              <a:spcBef>
                <a:spcPts val="0"/>
              </a:spcBef>
              <a:spcAft>
                <a:spcPts val="0"/>
              </a:spcAft>
              <a:buClrTx/>
              <a:buSzTx/>
              <a:buFontTx/>
              <a:buNone/>
              <a:tabLst/>
              <a:defRPr sz="11200" b="0" i="0" u="none" strike="noStrike" cap="none" spc="0" baseline="0">
                <a:solidFill>
                  <a:srgbClr val="33334F"/>
                </a:solidFill>
                <a:uFillTx/>
                <a:latin typeface="+mn-lt"/>
                <a:ea typeface="+mn-ea"/>
                <a:cs typeface="+mn-cs"/>
                <a:sym typeface="Jubilat-Regular"/>
              </a:defRPr>
            </a:lvl1pPr>
            <a:lvl2pPr marL="112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2pPr>
            <a:lvl3pPr marL="175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3pPr>
            <a:lvl4pPr marL="239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4pPr>
            <a:lvl5pPr marL="302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5pPr>
            <a:lvl6pPr marL="366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6pPr>
            <a:lvl7pPr marL="429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7pPr>
            <a:lvl8pPr marL="493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8pPr>
            <a:lvl9pPr marL="556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9pPr>
          </a:lstStyle>
          <a:p>
            <a:pPr hangingPunct="1"/>
            <a:r>
              <a:rPr lang="nl-BE" sz="1600" b="0" dirty="0">
                <a:solidFill>
                  <a:srgbClr val="6A9955"/>
                </a:solidFill>
                <a:effectLst/>
                <a:latin typeface="Menlo" panose="020B0609030804020204" pitchFamily="49" charset="0"/>
              </a:rPr>
              <a:t>application/problem+json</a:t>
            </a:r>
            <a:endParaRPr lang="nl-BE" sz="1600" b="1" dirty="0">
              <a:solidFill>
                <a:srgbClr val="3F3266"/>
              </a:solidFill>
              <a:latin typeface="Sofia Pro" panose="00000500000000000000" pitchFamily="50" charset="0"/>
              <a:cs typeface="Poppins Bold" panose="00000800000000000000" pitchFamily="2" charset="0"/>
            </a:endParaRPr>
          </a:p>
        </p:txBody>
      </p:sp>
      <p:sp>
        <p:nvSpPr>
          <p:cNvPr id="15" name="Text Placeholder 6">
            <a:extLst>
              <a:ext uri="{FF2B5EF4-FFF2-40B4-BE49-F238E27FC236}">
                <a16:creationId xmlns:a16="http://schemas.microsoft.com/office/drawing/2014/main" id="{A5644254-4EB7-B9E8-8865-282F31ABED22}"/>
              </a:ext>
            </a:extLst>
          </p:cNvPr>
          <p:cNvSpPr txBox="1">
            <a:spLocks/>
          </p:cNvSpPr>
          <p:nvPr/>
        </p:nvSpPr>
        <p:spPr>
          <a:xfrm rot="2189391">
            <a:off x="11291435" y="8415548"/>
            <a:ext cx="3064942" cy="3488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0" marR="0" indent="0" algn="l" defTabSz="825500" latinLnBrk="0">
              <a:lnSpc>
                <a:spcPct val="100000"/>
              </a:lnSpc>
              <a:spcBef>
                <a:spcPts val="0"/>
              </a:spcBef>
              <a:spcAft>
                <a:spcPts val="0"/>
              </a:spcAft>
              <a:buClrTx/>
              <a:buSzTx/>
              <a:buFontTx/>
              <a:buNone/>
              <a:tabLst/>
              <a:defRPr sz="11200" b="0" i="0" u="none" strike="noStrike" cap="none" spc="0" baseline="0">
                <a:solidFill>
                  <a:srgbClr val="33334F"/>
                </a:solidFill>
                <a:uFillTx/>
                <a:latin typeface="+mn-lt"/>
                <a:ea typeface="+mn-ea"/>
                <a:cs typeface="+mn-cs"/>
                <a:sym typeface="Jubilat-Regular"/>
              </a:defRPr>
            </a:lvl1pPr>
            <a:lvl2pPr marL="112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2pPr>
            <a:lvl3pPr marL="175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3pPr>
            <a:lvl4pPr marL="239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4pPr>
            <a:lvl5pPr marL="302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5pPr>
            <a:lvl6pPr marL="366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6pPr>
            <a:lvl7pPr marL="429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7pPr>
            <a:lvl8pPr marL="493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8pPr>
            <a:lvl9pPr marL="556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9pPr>
          </a:lstStyle>
          <a:p>
            <a:pPr hangingPunct="1"/>
            <a:r>
              <a:rPr lang="nl-BE" sz="1600" b="0" dirty="0">
                <a:solidFill>
                  <a:srgbClr val="6A9955"/>
                </a:solidFill>
                <a:effectLst/>
                <a:latin typeface="Menlo" panose="020B0609030804020204" pitchFamily="49" charset="0"/>
              </a:rPr>
              <a:t>application/problem+json</a:t>
            </a:r>
            <a:endParaRPr lang="nl-BE" sz="1600" b="1" dirty="0">
              <a:solidFill>
                <a:srgbClr val="3F3266"/>
              </a:solidFill>
              <a:latin typeface="Sofia Pro" panose="00000500000000000000" pitchFamily="50" charset="0"/>
              <a:cs typeface="Poppins Bold" panose="00000800000000000000" pitchFamily="2" charset="0"/>
            </a:endParaRPr>
          </a:p>
        </p:txBody>
      </p:sp>
      <p:sp>
        <p:nvSpPr>
          <p:cNvPr id="16" name="Text Placeholder 6">
            <a:extLst>
              <a:ext uri="{FF2B5EF4-FFF2-40B4-BE49-F238E27FC236}">
                <a16:creationId xmlns:a16="http://schemas.microsoft.com/office/drawing/2014/main" id="{0AA22654-5EBD-CB4A-8E9E-4A8AB168922A}"/>
              </a:ext>
            </a:extLst>
          </p:cNvPr>
          <p:cNvSpPr txBox="1">
            <a:spLocks/>
          </p:cNvSpPr>
          <p:nvPr/>
        </p:nvSpPr>
        <p:spPr>
          <a:xfrm>
            <a:off x="15505175" y="10789890"/>
            <a:ext cx="3064942" cy="3488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0" marR="0" indent="0" algn="l" defTabSz="825500" latinLnBrk="0">
              <a:lnSpc>
                <a:spcPct val="100000"/>
              </a:lnSpc>
              <a:spcBef>
                <a:spcPts val="0"/>
              </a:spcBef>
              <a:spcAft>
                <a:spcPts val="0"/>
              </a:spcAft>
              <a:buClrTx/>
              <a:buSzTx/>
              <a:buFontTx/>
              <a:buNone/>
              <a:tabLst/>
              <a:defRPr sz="11200" b="0" i="0" u="none" strike="noStrike" cap="none" spc="0" baseline="0">
                <a:solidFill>
                  <a:srgbClr val="33334F"/>
                </a:solidFill>
                <a:uFillTx/>
                <a:latin typeface="+mn-lt"/>
                <a:ea typeface="+mn-ea"/>
                <a:cs typeface="+mn-cs"/>
                <a:sym typeface="Jubilat-Regular"/>
              </a:defRPr>
            </a:lvl1pPr>
            <a:lvl2pPr marL="112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2pPr>
            <a:lvl3pPr marL="175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3pPr>
            <a:lvl4pPr marL="239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4pPr>
            <a:lvl5pPr marL="302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5pPr>
            <a:lvl6pPr marL="366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6pPr>
            <a:lvl7pPr marL="429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7pPr>
            <a:lvl8pPr marL="493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8pPr>
            <a:lvl9pPr marL="556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9pPr>
          </a:lstStyle>
          <a:p>
            <a:pPr hangingPunct="1"/>
            <a:r>
              <a:rPr lang="nl-BE" sz="1600" b="0" dirty="0">
                <a:solidFill>
                  <a:srgbClr val="6A9955"/>
                </a:solidFill>
                <a:effectLst/>
                <a:latin typeface="Menlo" panose="020B0609030804020204" pitchFamily="49" charset="0"/>
              </a:rPr>
              <a:t>application/problem+json</a:t>
            </a:r>
            <a:endParaRPr lang="nl-BE" sz="1600" b="1" dirty="0">
              <a:solidFill>
                <a:srgbClr val="3F3266"/>
              </a:solidFill>
              <a:latin typeface="Sofia Pro" panose="00000500000000000000" pitchFamily="50" charset="0"/>
              <a:cs typeface="Poppins Bold" panose="00000800000000000000" pitchFamily="2" charset="0"/>
            </a:endParaRPr>
          </a:p>
        </p:txBody>
      </p:sp>
      <p:sp>
        <p:nvSpPr>
          <p:cNvPr id="25" name="Rectangle: Rounded Corners 5">
            <a:extLst>
              <a:ext uri="{FF2B5EF4-FFF2-40B4-BE49-F238E27FC236}">
                <a16:creationId xmlns:a16="http://schemas.microsoft.com/office/drawing/2014/main" id="{2F6528A6-3F36-0ED9-B554-273499542FCD}"/>
              </a:ext>
            </a:extLst>
          </p:cNvPr>
          <p:cNvSpPr/>
          <p:nvPr/>
        </p:nvSpPr>
        <p:spPr>
          <a:xfrm>
            <a:off x="21413971" y="12333767"/>
            <a:ext cx="3657601" cy="720000"/>
          </a:xfrm>
          <a:prstGeom prst="roundRect">
            <a:avLst>
              <a:gd name="adj" fmla="val 50000"/>
            </a:avLst>
          </a:prstGeom>
          <a:solidFill>
            <a:srgbClr val="B7A0F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6" name="Oval 7">
            <a:extLst>
              <a:ext uri="{FF2B5EF4-FFF2-40B4-BE49-F238E27FC236}">
                <a16:creationId xmlns:a16="http://schemas.microsoft.com/office/drawing/2014/main" id="{5CCA55E5-5B88-B020-C249-E980EF2B48EC}"/>
              </a:ext>
            </a:extLst>
          </p:cNvPr>
          <p:cNvSpPr/>
          <p:nvPr/>
        </p:nvSpPr>
        <p:spPr>
          <a:xfrm>
            <a:off x="20365961" y="12333767"/>
            <a:ext cx="720000" cy="720000"/>
          </a:xfrm>
          <a:prstGeom prst="ellipse">
            <a:avLst/>
          </a:prstGeom>
          <a:solidFill>
            <a:srgbClr val="5BC6C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7" name="Oval 8">
            <a:extLst>
              <a:ext uri="{FF2B5EF4-FFF2-40B4-BE49-F238E27FC236}">
                <a16:creationId xmlns:a16="http://schemas.microsoft.com/office/drawing/2014/main" id="{F005AE32-A4EF-FABA-5067-6DF7F495249C}"/>
              </a:ext>
            </a:extLst>
          </p:cNvPr>
          <p:cNvSpPr/>
          <p:nvPr/>
        </p:nvSpPr>
        <p:spPr>
          <a:xfrm>
            <a:off x="19317952" y="12333767"/>
            <a:ext cx="720000" cy="720000"/>
          </a:xfrm>
          <a:prstGeom prst="ellipse">
            <a:avLst/>
          </a:prstGeom>
          <a:solidFill>
            <a:srgbClr val="E6695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8" name="Tijdelijke aanduiding voor dianummer 17">
            <a:extLst>
              <a:ext uri="{FF2B5EF4-FFF2-40B4-BE49-F238E27FC236}">
                <a16:creationId xmlns:a16="http://schemas.microsoft.com/office/drawing/2014/main" id="{757B59EE-CA24-FACA-6557-312FB35C906E}"/>
              </a:ext>
            </a:extLst>
          </p:cNvPr>
          <p:cNvSpPr>
            <a:spLocks noGrp="1"/>
          </p:cNvSpPr>
          <p:nvPr>
            <p:ph type="sldNum" sz="quarter" idx="2"/>
          </p:nvPr>
        </p:nvSpPr>
        <p:spPr/>
        <p:txBody>
          <a:bodyPr/>
          <a:lstStyle/>
          <a:p>
            <a:fld id="{86CB4B4D-7CA3-9044-876B-883B54F8677D}" type="slidenum">
              <a:rPr lang="nl-BE" smtClean="0"/>
              <a:t>13</a:t>
            </a:fld>
            <a:endParaRPr lang="nl-BE"/>
          </a:p>
        </p:txBody>
      </p:sp>
    </p:spTree>
    <p:extLst>
      <p:ext uri="{BB962C8B-B14F-4D97-AF65-F5344CB8AC3E}">
        <p14:creationId xmlns:p14="http://schemas.microsoft.com/office/powerpoint/2010/main" val="254662541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35848BE5-A6FF-AF54-E14A-9913007687F9}"/>
              </a:ext>
            </a:extLst>
          </p:cNvPr>
          <p:cNvSpPr txBox="1">
            <a:spLocks/>
          </p:cNvSpPr>
          <p:nvPr/>
        </p:nvSpPr>
        <p:spPr>
          <a:xfrm>
            <a:off x="1044424" y="662233"/>
            <a:ext cx="13739339" cy="1579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0" marR="0" indent="0" algn="l" defTabSz="825500" latinLnBrk="0">
              <a:lnSpc>
                <a:spcPct val="100000"/>
              </a:lnSpc>
              <a:spcBef>
                <a:spcPts val="0"/>
              </a:spcBef>
              <a:spcAft>
                <a:spcPts val="0"/>
              </a:spcAft>
              <a:buClrTx/>
              <a:buSzTx/>
              <a:buFontTx/>
              <a:buNone/>
              <a:tabLst/>
              <a:defRPr sz="11200" b="0" i="0" u="none" strike="noStrike" cap="none" spc="0" baseline="0">
                <a:solidFill>
                  <a:srgbClr val="33334F"/>
                </a:solidFill>
                <a:uFillTx/>
                <a:latin typeface="+mn-lt"/>
                <a:ea typeface="+mn-ea"/>
                <a:cs typeface="+mn-cs"/>
                <a:sym typeface="Jubilat-Regular"/>
              </a:defRPr>
            </a:lvl1pPr>
            <a:lvl2pPr marL="112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2pPr>
            <a:lvl3pPr marL="175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3pPr>
            <a:lvl4pPr marL="239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4pPr>
            <a:lvl5pPr marL="302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5pPr>
            <a:lvl6pPr marL="366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6pPr>
            <a:lvl7pPr marL="429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7pPr>
            <a:lvl8pPr marL="493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8pPr>
            <a:lvl9pPr marL="556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9pPr>
          </a:lstStyle>
          <a:p>
            <a:pPr hangingPunct="1"/>
            <a:r>
              <a:rPr lang="nl-BE" sz="9600" b="1" dirty="0">
                <a:solidFill>
                  <a:srgbClr val="3F3266"/>
                </a:solidFill>
                <a:latin typeface="Sofia Pro" panose="00000500000000000000" pitchFamily="50" charset="0"/>
                <a:cs typeface="Poppins Bold" panose="00000800000000000000" pitchFamily="2" charset="0"/>
              </a:rPr>
              <a:t>Problem details in practice</a:t>
            </a:r>
            <a:endParaRPr lang="nl-BE" b="1" dirty="0">
              <a:solidFill>
                <a:srgbClr val="3F3266"/>
              </a:solidFill>
              <a:latin typeface="Sofia Pro" panose="00000500000000000000" pitchFamily="50" charset="0"/>
              <a:cs typeface="Poppins Bold" panose="00000800000000000000" pitchFamily="2" charset="0"/>
            </a:endParaRPr>
          </a:p>
        </p:txBody>
      </p:sp>
      <p:sp>
        <p:nvSpPr>
          <p:cNvPr id="11" name="Tijdelijke aanduiding voor tekst 4">
            <a:extLst>
              <a:ext uri="{FF2B5EF4-FFF2-40B4-BE49-F238E27FC236}">
                <a16:creationId xmlns:a16="http://schemas.microsoft.com/office/drawing/2014/main" id="{6859A0AA-3935-323B-20A2-A777B691F3BA}"/>
              </a:ext>
            </a:extLst>
          </p:cNvPr>
          <p:cNvSpPr txBox="1">
            <a:spLocks/>
          </p:cNvSpPr>
          <p:nvPr/>
        </p:nvSpPr>
        <p:spPr>
          <a:xfrm>
            <a:off x="1044424" y="9178739"/>
            <a:ext cx="15470760" cy="9305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marL="0" marR="0" indent="0" algn="l" defTabSz="825500" latinLnBrk="0">
              <a:lnSpc>
                <a:spcPct val="150000"/>
              </a:lnSpc>
              <a:spcBef>
                <a:spcPts val="0"/>
              </a:spcBef>
              <a:spcAft>
                <a:spcPts val="0"/>
              </a:spcAft>
              <a:buClrTx/>
              <a:buSzTx/>
              <a:buFontTx/>
              <a:buNone/>
              <a:tabLst/>
              <a:defRPr sz="4000" b="0" i="0" u="none" strike="noStrike" cap="none" spc="0" baseline="0">
                <a:solidFill>
                  <a:srgbClr val="33334F"/>
                </a:solidFill>
                <a:uFillTx/>
                <a:latin typeface="Nudista"/>
                <a:ea typeface="Nudista"/>
                <a:cs typeface="Nudista"/>
                <a:sym typeface="Nudista"/>
              </a:defRPr>
            </a:lvl1pPr>
            <a:lvl2pPr marL="112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2pPr>
            <a:lvl3pPr marL="175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3pPr>
            <a:lvl4pPr marL="239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4pPr>
            <a:lvl5pPr marL="302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5pPr>
            <a:lvl6pPr marL="366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6pPr>
            <a:lvl7pPr marL="429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7pPr>
            <a:lvl8pPr marL="493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8pPr>
            <a:lvl9pPr marL="556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9pPr>
          </a:lstStyle>
          <a:p>
            <a:pPr hangingPunct="1"/>
            <a:endParaRPr lang="nl-BE" dirty="0">
              <a:sym typeface="Wingdings" pitchFamily="2" charset="2"/>
            </a:endParaRPr>
          </a:p>
        </p:txBody>
      </p:sp>
      <p:sp>
        <p:nvSpPr>
          <p:cNvPr id="12" name="Rectangle: Rounded Corners 5">
            <a:extLst>
              <a:ext uri="{FF2B5EF4-FFF2-40B4-BE49-F238E27FC236}">
                <a16:creationId xmlns:a16="http://schemas.microsoft.com/office/drawing/2014/main" id="{9CA6D460-D535-8DD8-A2F0-B76C96535B47}"/>
              </a:ext>
            </a:extLst>
          </p:cNvPr>
          <p:cNvSpPr/>
          <p:nvPr/>
        </p:nvSpPr>
        <p:spPr>
          <a:xfrm>
            <a:off x="21413971" y="12333767"/>
            <a:ext cx="3657601" cy="720000"/>
          </a:xfrm>
          <a:prstGeom prst="roundRect">
            <a:avLst>
              <a:gd name="adj" fmla="val 50000"/>
            </a:avLst>
          </a:prstGeom>
          <a:solidFill>
            <a:srgbClr val="B7A0F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3" name="Oval 7">
            <a:extLst>
              <a:ext uri="{FF2B5EF4-FFF2-40B4-BE49-F238E27FC236}">
                <a16:creationId xmlns:a16="http://schemas.microsoft.com/office/drawing/2014/main" id="{0F7D7A61-7F88-7BB3-786A-7F1ADF24305F}"/>
              </a:ext>
            </a:extLst>
          </p:cNvPr>
          <p:cNvSpPr/>
          <p:nvPr/>
        </p:nvSpPr>
        <p:spPr>
          <a:xfrm>
            <a:off x="20365961" y="12333767"/>
            <a:ext cx="720000" cy="720000"/>
          </a:xfrm>
          <a:prstGeom prst="ellipse">
            <a:avLst/>
          </a:prstGeom>
          <a:solidFill>
            <a:srgbClr val="5BC6C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4" name="Oval 8">
            <a:extLst>
              <a:ext uri="{FF2B5EF4-FFF2-40B4-BE49-F238E27FC236}">
                <a16:creationId xmlns:a16="http://schemas.microsoft.com/office/drawing/2014/main" id="{32C37C7C-D28E-CDA5-87CD-82176960DF83}"/>
              </a:ext>
            </a:extLst>
          </p:cNvPr>
          <p:cNvSpPr/>
          <p:nvPr/>
        </p:nvSpPr>
        <p:spPr>
          <a:xfrm>
            <a:off x="21910461" y="12333767"/>
            <a:ext cx="720000" cy="720000"/>
          </a:xfrm>
          <a:prstGeom prst="ellipse">
            <a:avLst/>
          </a:prstGeom>
          <a:solidFill>
            <a:srgbClr val="E6695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4" name="Rectangle: Rounded Corners 5">
            <a:extLst>
              <a:ext uri="{FF2B5EF4-FFF2-40B4-BE49-F238E27FC236}">
                <a16:creationId xmlns:a16="http://schemas.microsoft.com/office/drawing/2014/main" id="{75AE8A2B-473B-3AEC-457F-42FF153DFC05}"/>
              </a:ext>
            </a:extLst>
          </p:cNvPr>
          <p:cNvSpPr/>
          <p:nvPr/>
        </p:nvSpPr>
        <p:spPr>
          <a:xfrm>
            <a:off x="21413971" y="12333767"/>
            <a:ext cx="3657601" cy="720000"/>
          </a:xfrm>
          <a:prstGeom prst="roundRect">
            <a:avLst>
              <a:gd name="adj" fmla="val 50000"/>
            </a:avLst>
          </a:prstGeom>
          <a:solidFill>
            <a:srgbClr val="B7A0F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6" name="Oval 7">
            <a:extLst>
              <a:ext uri="{FF2B5EF4-FFF2-40B4-BE49-F238E27FC236}">
                <a16:creationId xmlns:a16="http://schemas.microsoft.com/office/drawing/2014/main" id="{BCB37A65-99A5-074D-56C2-5BEC186018E3}"/>
              </a:ext>
            </a:extLst>
          </p:cNvPr>
          <p:cNvSpPr/>
          <p:nvPr/>
        </p:nvSpPr>
        <p:spPr>
          <a:xfrm>
            <a:off x="20365961" y="12333767"/>
            <a:ext cx="720000" cy="720000"/>
          </a:xfrm>
          <a:prstGeom prst="ellipse">
            <a:avLst/>
          </a:prstGeom>
          <a:solidFill>
            <a:srgbClr val="5BC6C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9" name="Oval 8">
            <a:extLst>
              <a:ext uri="{FF2B5EF4-FFF2-40B4-BE49-F238E27FC236}">
                <a16:creationId xmlns:a16="http://schemas.microsoft.com/office/drawing/2014/main" id="{D5488540-8267-77D6-795C-EDFB0B36FA52}"/>
              </a:ext>
            </a:extLst>
          </p:cNvPr>
          <p:cNvSpPr/>
          <p:nvPr/>
        </p:nvSpPr>
        <p:spPr>
          <a:xfrm>
            <a:off x="19317952" y="12333767"/>
            <a:ext cx="720000" cy="720000"/>
          </a:xfrm>
          <a:prstGeom prst="ellipse">
            <a:avLst/>
          </a:prstGeom>
          <a:solidFill>
            <a:srgbClr val="E6695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5" name="Tekstvak 14">
            <a:extLst>
              <a:ext uri="{FF2B5EF4-FFF2-40B4-BE49-F238E27FC236}">
                <a16:creationId xmlns:a16="http://schemas.microsoft.com/office/drawing/2014/main" id="{7E9CF430-2CEA-1C36-B387-15A655E39E03}"/>
              </a:ext>
            </a:extLst>
          </p:cNvPr>
          <p:cNvSpPr txBox="1"/>
          <p:nvPr/>
        </p:nvSpPr>
        <p:spPr>
          <a:xfrm>
            <a:off x="948759" y="12406316"/>
            <a:ext cx="16895579" cy="5749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nl-BE" dirty="0"/>
              <a:t>Microsoft, in their Azure API Management service - Google, in their Google Cloud Platform APIs  </a:t>
            </a:r>
          </a:p>
        </p:txBody>
      </p:sp>
      <p:pic>
        <p:nvPicPr>
          <p:cNvPr id="18" name="Afbeelding 17">
            <a:extLst>
              <a:ext uri="{FF2B5EF4-FFF2-40B4-BE49-F238E27FC236}">
                <a16:creationId xmlns:a16="http://schemas.microsoft.com/office/drawing/2014/main" id="{EB6E9535-BC12-3600-58C2-5D31FB055318}"/>
              </a:ext>
            </a:extLst>
          </p:cNvPr>
          <p:cNvPicPr>
            <a:picLocks noChangeAspect="1"/>
          </p:cNvPicPr>
          <p:nvPr/>
        </p:nvPicPr>
        <p:blipFill>
          <a:blip r:embed="rId3"/>
          <a:stretch>
            <a:fillRect/>
          </a:stretch>
        </p:blipFill>
        <p:spPr>
          <a:xfrm>
            <a:off x="10707871" y="4983450"/>
            <a:ext cx="12534900" cy="6694295"/>
          </a:xfrm>
          <a:prstGeom prst="rect">
            <a:avLst/>
          </a:prstGeom>
        </p:spPr>
      </p:pic>
      <p:pic>
        <p:nvPicPr>
          <p:cNvPr id="35842" name="Picture 2" descr="Zalando Logo and symbol, meaning, history, PNG">
            <a:extLst>
              <a:ext uri="{FF2B5EF4-FFF2-40B4-BE49-F238E27FC236}">
                <a16:creationId xmlns:a16="http://schemas.microsoft.com/office/drawing/2014/main" id="{03733C55-BFF7-9F4C-1B89-8DFEBF8729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760" y="4983450"/>
            <a:ext cx="8661788" cy="5448300"/>
          </a:xfrm>
          <a:prstGeom prst="rect">
            <a:avLst/>
          </a:prstGeom>
          <a:noFill/>
          <a:extLst>
            <a:ext uri="{909E8E84-426E-40DD-AFC4-6F175D3DCCD1}">
              <a14:hiddenFill xmlns:a14="http://schemas.microsoft.com/office/drawing/2010/main">
                <a:solidFill>
                  <a:srgbClr val="FFFFFF"/>
                </a:solidFill>
              </a14:hiddenFill>
            </a:ext>
          </a:extLst>
        </p:spPr>
      </p:pic>
      <p:sp>
        <p:nvSpPr>
          <p:cNvPr id="5" name="Tijdelijke aanduiding voor dianummer 4">
            <a:extLst>
              <a:ext uri="{FF2B5EF4-FFF2-40B4-BE49-F238E27FC236}">
                <a16:creationId xmlns:a16="http://schemas.microsoft.com/office/drawing/2014/main" id="{99E297FF-EFED-FFDB-D157-2B016238F815}"/>
              </a:ext>
            </a:extLst>
          </p:cNvPr>
          <p:cNvSpPr>
            <a:spLocks noGrp="1"/>
          </p:cNvSpPr>
          <p:nvPr>
            <p:ph type="sldNum" sz="quarter" idx="2"/>
          </p:nvPr>
        </p:nvSpPr>
        <p:spPr/>
        <p:txBody>
          <a:bodyPr/>
          <a:lstStyle/>
          <a:p>
            <a:fld id="{86CB4B4D-7CA3-9044-876B-883B54F8677D}" type="slidenum">
              <a:rPr lang="nl-BE" smtClean="0"/>
              <a:t>14</a:t>
            </a:fld>
            <a:endParaRPr lang="nl-BE"/>
          </a:p>
        </p:txBody>
      </p:sp>
    </p:spTree>
    <p:extLst>
      <p:ext uri="{BB962C8B-B14F-4D97-AF65-F5344CB8AC3E}">
        <p14:creationId xmlns:p14="http://schemas.microsoft.com/office/powerpoint/2010/main" val="270746743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F3266"/>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5DD68F1-09E7-4049-91FE-239FAA1C0E91}"/>
              </a:ext>
            </a:extLst>
          </p:cNvPr>
          <p:cNvSpPr>
            <a:spLocks noGrp="1"/>
          </p:cNvSpPr>
          <p:nvPr>
            <p:ph type="body" sz="quarter" idx="15"/>
          </p:nvPr>
        </p:nvSpPr>
        <p:spPr>
          <a:xfrm>
            <a:off x="6781063" y="6191151"/>
            <a:ext cx="10821873" cy="1333698"/>
          </a:xfrm>
        </p:spPr>
        <p:txBody>
          <a:bodyPr/>
          <a:lstStyle/>
          <a:p>
            <a:r>
              <a:rPr lang="en-US" sz="8000" b="1" dirty="0">
                <a:solidFill>
                  <a:schemeClr val="bg1"/>
                </a:solidFill>
                <a:latin typeface="Sofia Pro"/>
                <a:cs typeface="Poppins Bold"/>
              </a:rPr>
              <a:t>Problem details and .NET</a:t>
            </a:r>
          </a:p>
        </p:txBody>
      </p:sp>
      <p:sp>
        <p:nvSpPr>
          <p:cNvPr id="4" name="Tijdelijke aanduiding voor dianummer 3">
            <a:extLst>
              <a:ext uri="{FF2B5EF4-FFF2-40B4-BE49-F238E27FC236}">
                <a16:creationId xmlns:a16="http://schemas.microsoft.com/office/drawing/2014/main" id="{4D5AE08B-EA47-CC4A-D3B5-4F5309A37BC6}"/>
              </a:ext>
            </a:extLst>
          </p:cNvPr>
          <p:cNvSpPr>
            <a:spLocks noGrp="1"/>
          </p:cNvSpPr>
          <p:nvPr>
            <p:ph type="sldNum" sz="quarter" idx="2"/>
          </p:nvPr>
        </p:nvSpPr>
        <p:spPr/>
        <p:txBody>
          <a:bodyPr/>
          <a:lstStyle/>
          <a:p>
            <a:fld id="{86CB4B4D-7CA3-9044-876B-883B54F8677D}" type="slidenum">
              <a:rPr lang="nl-BE" smtClean="0"/>
              <a:t>15</a:t>
            </a:fld>
            <a:endParaRPr lang="nl-BE"/>
          </a:p>
        </p:txBody>
      </p:sp>
    </p:spTree>
    <p:extLst>
      <p:ext uri="{BB962C8B-B14F-4D97-AF65-F5344CB8AC3E}">
        <p14:creationId xmlns:p14="http://schemas.microsoft.com/office/powerpoint/2010/main" val="250482956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35848BE5-A6FF-AF54-E14A-9913007687F9}"/>
              </a:ext>
            </a:extLst>
          </p:cNvPr>
          <p:cNvSpPr txBox="1">
            <a:spLocks/>
          </p:cNvSpPr>
          <p:nvPr/>
        </p:nvSpPr>
        <p:spPr>
          <a:xfrm>
            <a:off x="1044424" y="662233"/>
            <a:ext cx="12969897" cy="1579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0" marR="0" indent="0" algn="l" defTabSz="825500" latinLnBrk="0">
              <a:lnSpc>
                <a:spcPct val="100000"/>
              </a:lnSpc>
              <a:spcBef>
                <a:spcPts val="0"/>
              </a:spcBef>
              <a:spcAft>
                <a:spcPts val="0"/>
              </a:spcAft>
              <a:buClrTx/>
              <a:buSzTx/>
              <a:buFontTx/>
              <a:buNone/>
              <a:tabLst/>
              <a:defRPr sz="11200" b="0" i="0" u="none" strike="noStrike" cap="none" spc="0" baseline="0">
                <a:solidFill>
                  <a:srgbClr val="33334F"/>
                </a:solidFill>
                <a:uFillTx/>
                <a:latin typeface="+mn-lt"/>
                <a:ea typeface="+mn-ea"/>
                <a:cs typeface="+mn-cs"/>
                <a:sym typeface="Jubilat-Regular"/>
              </a:defRPr>
            </a:lvl1pPr>
            <a:lvl2pPr marL="112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2pPr>
            <a:lvl3pPr marL="175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3pPr>
            <a:lvl4pPr marL="239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4pPr>
            <a:lvl5pPr marL="302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5pPr>
            <a:lvl6pPr marL="366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6pPr>
            <a:lvl7pPr marL="429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7pPr>
            <a:lvl8pPr marL="493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8pPr>
            <a:lvl9pPr marL="556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9pPr>
          </a:lstStyle>
          <a:p>
            <a:pPr hangingPunct="1"/>
            <a:r>
              <a:rPr lang="nl-BE" sz="9600" b="1" dirty="0">
                <a:solidFill>
                  <a:srgbClr val="3F3266"/>
                </a:solidFill>
                <a:latin typeface="Sofia Pro" panose="00000500000000000000" pitchFamily="50" charset="0"/>
                <a:cs typeface="Poppins Bold" panose="00000800000000000000" pitchFamily="2" charset="0"/>
              </a:rPr>
              <a:t>Problem details and .NET</a:t>
            </a:r>
            <a:endParaRPr lang="nl-BE" b="1" dirty="0">
              <a:solidFill>
                <a:srgbClr val="3F3266"/>
              </a:solidFill>
              <a:latin typeface="Sofia Pro" panose="00000500000000000000" pitchFamily="50" charset="0"/>
              <a:cs typeface="Poppins Bold" panose="00000800000000000000" pitchFamily="2" charset="0"/>
            </a:endParaRPr>
          </a:p>
        </p:txBody>
      </p:sp>
      <p:sp>
        <p:nvSpPr>
          <p:cNvPr id="12" name="Rectangle: Rounded Corners 5">
            <a:extLst>
              <a:ext uri="{FF2B5EF4-FFF2-40B4-BE49-F238E27FC236}">
                <a16:creationId xmlns:a16="http://schemas.microsoft.com/office/drawing/2014/main" id="{9CA6D460-D535-8DD8-A2F0-B76C96535B47}"/>
              </a:ext>
            </a:extLst>
          </p:cNvPr>
          <p:cNvSpPr/>
          <p:nvPr/>
        </p:nvSpPr>
        <p:spPr>
          <a:xfrm>
            <a:off x="21413971" y="12333767"/>
            <a:ext cx="3657601" cy="720000"/>
          </a:xfrm>
          <a:prstGeom prst="roundRect">
            <a:avLst>
              <a:gd name="adj" fmla="val 50000"/>
            </a:avLst>
          </a:prstGeom>
          <a:solidFill>
            <a:srgbClr val="B7A0F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3" name="Oval 7">
            <a:extLst>
              <a:ext uri="{FF2B5EF4-FFF2-40B4-BE49-F238E27FC236}">
                <a16:creationId xmlns:a16="http://schemas.microsoft.com/office/drawing/2014/main" id="{0F7D7A61-7F88-7BB3-786A-7F1ADF24305F}"/>
              </a:ext>
            </a:extLst>
          </p:cNvPr>
          <p:cNvSpPr/>
          <p:nvPr/>
        </p:nvSpPr>
        <p:spPr>
          <a:xfrm>
            <a:off x="20365961" y="12333767"/>
            <a:ext cx="720000" cy="720000"/>
          </a:xfrm>
          <a:prstGeom prst="ellipse">
            <a:avLst/>
          </a:prstGeom>
          <a:solidFill>
            <a:srgbClr val="5BC6C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4" name="Oval 8">
            <a:extLst>
              <a:ext uri="{FF2B5EF4-FFF2-40B4-BE49-F238E27FC236}">
                <a16:creationId xmlns:a16="http://schemas.microsoft.com/office/drawing/2014/main" id="{32C37C7C-D28E-CDA5-87CD-82176960DF83}"/>
              </a:ext>
            </a:extLst>
          </p:cNvPr>
          <p:cNvSpPr/>
          <p:nvPr/>
        </p:nvSpPr>
        <p:spPr>
          <a:xfrm>
            <a:off x="21910461" y="12333767"/>
            <a:ext cx="720000" cy="720000"/>
          </a:xfrm>
          <a:prstGeom prst="ellipse">
            <a:avLst/>
          </a:prstGeom>
          <a:solidFill>
            <a:srgbClr val="E6695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 name="Rectangle: Rounded Corners 5">
            <a:extLst>
              <a:ext uri="{FF2B5EF4-FFF2-40B4-BE49-F238E27FC236}">
                <a16:creationId xmlns:a16="http://schemas.microsoft.com/office/drawing/2014/main" id="{FFE5A516-9A8E-C3DB-6FBE-10397A3FFAEC}"/>
              </a:ext>
            </a:extLst>
          </p:cNvPr>
          <p:cNvSpPr/>
          <p:nvPr/>
        </p:nvSpPr>
        <p:spPr>
          <a:xfrm>
            <a:off x="21413971" y="12333767"/>
            <a:ext cx="3657601" cy="720000"/>
          </a:xfrm>
          <a:prstGeom prst="roundRect">
            <a:avLst>
              <a:gd name="adj" fmla="val 50000"/>
            </a:avLst>
          </a:prstGeom>
          <a:solidFill>
            <a:srgbClr val="B7A0F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3" name="Oval 7">
            <a:extLst>
              <a:ext uri="{FF2B5EF4-FFF2-40B4-BE49-F238E27FC236}">
                <a16:creationId xmlns:a16="http://schemas.microsoft.com/office/drawing/2014/main" id="{FA4B1094-5869-23A2-99E8-BFD7F81ADA7B}"/>
              </a:ext>
            </a:extLst>
          </p:cNvPr>
          <p:cNvSpPr/>
          <p:nvPr/>
        </p:nvSpPr>
        <p:spPr>
          <a:xfrm>
            <a:off x="20365961" y="12333767"/>
            <a:ext cx="720000" cy="720000"/>
          </a:xfrm>
          <a:prstGeom prst="ellipse">
            <a:avLst/>
          </a:prstGeom>
          <a:solidFill>
            <a:srgbClr val="5BC6C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4" name="Oval 8">
            <a:extLst>
              <a:ext uri="{FF2B5EF4-FFF2-40B4-BE49-F238E27FC236}">
                <a16:creationId xmlns:a16="http://schemas.microsoft.com/office/drawing/2014/main" id="{3A240D30-7A8A-870C-5E35-B03C2741CF9B}"/>
              </a:ext>
            </a:extLst>
          </p:cNvPr>
          <p:cNvSpPr/>
          <p:nvPr/>
        </p:nvSpPr>
        <p:spPr>
          <a:xfrm>
            <a:off x="19317952" y="12333767"/>
            <a:ext cx="720000" cy="720000"/>
          </a:xfrm>
          <a:prstGeom prst="ellipse">
            <a:avLst/>
          </a:prstGeom>
          <a:solidFill>
            <a:srgbClr val="E6695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5" name="Tijdelijke aanduiding voor tekst 4">
            <a:extLst>
              <a:ext uri="{FF2B5EF4-FFF2-40B4-BE49-F238E27FC236}">
                <a16:creationId xmlns:a16="http://schemas.microsoft.com/office/drawing/2014/main" id="{26367F42-32FA-A9D6-6A86-664A88FF5407}"/>
              </a:ext>
            </a:extLst>
          </p:cNvPr>
          <p:cNvSpPr txBox="1">
            <a:spLocks/>
          </p:cNvSpPr>
          <p:nvPr/>
        </p:nvSpPr>
        <p:spPr>
          <a:xfrm>
            <a:off x="1044424" y="1931838"/>
            <a:ext cx="11044690" cy="9305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0" marR="0" indent="0" algn="l" defTabSz="825500" latinLnBrk="0">
              <a:lnSpc>
                <a:spcPct val="150000"/>
              </a:lnSpc>
              <a:spcBef>
                <a:spcPts val="0"/>
              </a:spcBef>
              <a:spcAft>
                <a:spcPts val="0"/>
              </a:spcAft>
              <a:buClrTx/>
              <a:buSzTx/>
              <a:buFontTx/>
              <a:buNone/>
              <a:tabLst/>
              <a:defRPr sz="4000" b="0" i="0" u="none" strike="noStrike" cap="none" spc="0" baseline="0">
                <a:solidFill>
                  <a:srgbClr val="33334F"/>
                </a:solidFill>
                <a:uFillTx/>
                <a:latin typeface="Nudista"/>
                <a:ea typeface="Nudista"/>
                <a:cs typeface="Nudista"/>
                <a:sym typeface="Nudista"/>
              </a:defRPr>
            </a:lvl1pPr>
            <a:lvl2pPr marL="112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2pPr>
            <a:lvl3pPr marL="175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3pPr>
            <a:lvl4pPr marL="239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4pPr>
            <a:lvl5pPr marL="302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5pPr>
            <a:lvl6pPr marL="366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6pPr>
            <a:lvl7pPr marL="429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7pPr>
            <a:lvl8pPr marL="493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8pPr>
            <a:lvl9pPr marL="556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9pPr>
          </a:lstStyle>
          <a:p>
            <a:pPr hangingPunct="1"/>
            <a:r>
              <a:rPr lang="nl-BE" b="1" dirty="0"/>
              <a:t>ASP.NET CORE 2.1: first support for problem details</a:t>
            </a:r>
          </a:p>
        </p:txBody>
      </p:sp>
      <p:pic>
        <p:nvPicPr>
          <p:cNvPr id="9" name="Afbeelding 8">
            <a:extLst>
              <a:ext uri="{FF2B5EF4-FFF2-40B4-BE49-F238E27FC236}">
                <a16:creationId xmlns:a16="http://schemas.microsoft.com/office/drawing/2014/main" id="{6C42587B-1CB1-6B46-00AB-8FDCCC5D5C25}"/>
              </a:ext>
            </a:extLst>
          </p:cNvPr>
          <p:cNvPicPr>
            <a:picLocks noChangeAspect="1"/>
          </p:cNvPicPr>
          <p:nvPr/>
        </p:nvPicPr>
        <p:blipFill>
          <a:blip r:embed="rId3"/>
          <a:stretch>
            <a:fillRect/>
          </a:stretch>
        </p:blipFill>
        <p:spPr>
          <a:xfrm>
            <a:off x="1044424" y="3118466"/>
            <a:ext cx="10653123" cy="9935301"/>
          </a:xfrm>
          <a:prstGeom prst="rect">
            <a:avLst/>
          </a:prstGeom>
        </p:spPr>
      </p:pic>
      <p:pic>
        <p:nvPicPr>
          <p:cNvPr id="1026" name="Picture 2" descr="Problem Details 1">
            <a:extLst>
              <a:ext uri="{FF2B5EF4-FFF2-40B4-BE49-F238E27FC236}">
                <a16:creationId xmlns:a16="http://schemas.microsoft.com/office/drawing/2014/main" id="{F43D1319-17B8-3381-BE33-18F0A3540A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0" y="6164555"/>
            <a:ext cx="11735247" cy="3843122"/>
          </a:xfrm>
          <a:prstGeom prst="rect">
            <a:avLst/>
          </a:prstGeom>
          <a:noFill/>
          <a:extLst>
            <a:ext uri="{909E8E84-426E-40DD-AFC4-6F175D3DCCD1}">
              <a14:hiddenFill xmlns:a14="http://schemas.microsoft.com/office/drawing/2010/main">
                <a:solidFill>
                  <a:srgbClr val="FFFFFF"/>
                </a:solidFill>
              </a14:hiddenFill>
            </a:ext>
          </a:extLst>
        </p:spPr>
      </p:pic>
      <p:sp>
        <p:nvSpPr>
          <p:cNvPr id="7" name="Tijdelijke aanduiding voor dianummer 6">
            <a:extLst>
              <a:ext uri="{FF2B5EF4-FFF2-40B4-BE49-F238E27FC236}">
                <a16:creationId xmlns:a16="http://schemas.microsoft.com/office/drawing/2014/main" id="{570B4C46-1BB5-7057-1963-0E52F59C1223}"/>
              </a:ext>
            </a:extLst>
          </p:cNvPr>
          <p:cNvSpPr>
            <a:spLocks noGrp="1"/>
          </p:cNvSpPr>
          <p:nvPr>
            <p:ph type="sldNum" sz="quarter" idx="2"/>
          </p:nvPr>
        </p:nvSpPr>
        <p:spPr/>
        <p:txBody>
          <a:bodyPr/>
          <a:lstStyle/>
          <a:p>
            <a:fld id="{86CB4B4D-7CA3-9044-876B-883B54F8677D}" type="slidenum">
              <a:rPr lang="nl-BE" smtClean="0"/>
              <a:t>16</a:t>
            </a:fld>
            <a:endParaRPr lang="nl-BE"/>
          </a:p>
        </p:txBody>
      </p:sp>
    </p:spTree>
    <p:extLst>
      <p:ext uri="{BB962C8B-B14F-4D97-AF65-F5344CB8AC3E}">
        <p14:creationId xmlns:p14="http://schemas.microsoft.com/office/powerpoint/2010/main" val="191885619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35848BE5-A6FF-AF54-E14A-9913007687F9}"/>
              </a:ext>
            </a:extLst>
          </p:cNvPr>
          <p:cNvSpPr txBox="1">
            <a:spLocks/>
          </p:cNvSpPr>
          <p:nvPr/>
        </p:nvSpPr>
        <p:spPr>
          <a:xfrm>
            <a:off x="1044424" y="662233"/>
            <a:ext cx="12969897" cy="1579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0" marR="0" indent="0" algn="l" defTabSz="825500" latinLnBrk="0">
              <a:lnSpc>
                <a:spcPct val="100000"/>
              </a:lnSpc>
              <a:spcBef>
                <a:spcPts val="0"/>
              </a:spcBef>
              <a:spcAft>
                <a:spcPts val="0"/>
              </a:spcAft>
              <a:buClrTx/>
              <a:buSzTx/>
              <a:buFontTx/>
              <a:buNone/>
              <a:tabLst/>
              <a:defRPr sz="11200" b="0" i="0" u="none" strike="noStrike" cap="none" spc="0" baseline="0">
                <a:solidFill>
                  <a:srgbClr val="33334F"/>
                </a:solidFill>
                <a:uFillTx/>
                <a:latin typeface="+mn-lt"/>
                <a:ea typeface="+mn-ea"/>
                <a:cs typeface="+mn-cs"/>
                <a:sym typeface="Jubilat-Regular"/>
              </a:defRPr>
            </a:lvl1pPr>
            <a:lvl2pPr marL="112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2pPr>
            <a:lvl3pPr marL="175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3pPr>
            <a:lvl4pPr marL="239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4pPr>
            <a:lvl5pPr marL="302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5pPr>
            <a:lvl6pPr marL="366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6pPr>
            <a:lvl7pPr marL="429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7pPr>
            <a:lvl8pPr marL="493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8pPr>
            <a:lvl9pPr marL="556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9pPr>
          </a:lstStyle>
          <a:p>
            <a:pPr hangingPunct="1"/>
            <a:r>
              <a:rPr lang="nl-BE" sz="9600" b="1" dirty="0">
                <a:solidFill>
                  <a:srgbClr val="3F3266"/>
                </a:solidFill>
                <a:latin typeface="Sofia Pro" panose="00000500000000000000" pitchFamily="50" charset="0"/>
                <a:cs typeface="Poppins Bold" panose="00000800000000000000" pitchFamily="2" charset="0"/>
              </a:rPr>
              <a:t>Problem details and .NET</a:t>
            </a:r>
            <a:endParaRPr lang="nl-BE" b="1" dirty="0">
              <a:solidFill>
                <a:srgbClr val="3F3266"/>
              </a:solidFill>
              <a:latin typeface="Sofia Pro" panose="00000500000000000000" pitchFamily="50" charset="0"/>
              <a:cs typeface="Poppins Bold" panose="00000800000000000000" pitchFamily="2" charset="0"/>
            </a:endParaRPr>
          </a:p>
        </p:txBody>
      </p:sp>
      <p:sp>
        <p:nvSpPr>
          <p:cNvPr id="12" name="Rectangle: Rounded Corners 5">
            <a:extLst>
              <a:ext uri="{FF2B5EF4-FFF2-40B4-BE49-F238E27FC236}">
                <a16:creationId xmlns:a16="http://schemas.microsoft.com/office/drawing/2014/main" id="{9CA6D460-D535-8DD8-A2F0-B76C96535B47}"/>
              </a:ext>
            </a:extLst>
          </p:cNvPr>
          <p:cNvSpPr/>
          <p:nvPr/>
        </p:nvSpPr>
        <p:spPr>
          <a:xfrm>
            <a:off x="21413971" y="12333767"/>
            <a:ext cx="3657601" cy="720000"/>
          </a:xfrm>
          <a:prstGeom prst="roundRect">
            <a:avLst>
              <a:gd name="adj" fmla="val 50000"/>
            </a:avLst>
          </a:prstGeom>
          <a:solidFill>
            <a:srgbClr val="B7A0F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3" name="Oval 7">
            <a:extLst>
              <a:ext uri="{FF2B5EF4-FFF2-40B4-BE49-F238E27FC236}">
                <a16:creationId xmlns:a16="http://schemas.microsoft.com/office/drawing/2014/main" id="{0F7D7A61-7F88-7BB3-786A-7F1ADF24305F}"/>
              </a:ext>
            </a:extLst>
          </p:cNvPr>
          <p:cNvSpPr/>
          <p:nvPr/>
        </p:nvSpPr>
        <p:spPr>
          <a:xfrm>
            <a:off x="20365961" y="12333767"/>
            <a:ext cx="720000" cy="720000"/>
          </a:xfrm>
          <a:prstGeom prst="ellipse">
            <a:avLst/>
          </a:prstGeom>
          <a:solidFill>
            <a:srgbClr val="5BC6C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4" name="Oval 8">
            <a:extLst>
              <a:ext uri="{FF2B5EF4-FFF2-40B4-BE49-F238E27FC236}">
                <a16:creationId xmlns:a16="http://schemas.microsoft.com/office/drawing/2014/main" id="{32C37C7C-D28E-CDA5-87CD-82176960DF83}"/>
              </a:ext>
            </a:extLst>
          </p:cNvPr>
          <p:cNvSpPr/>
          <p:nvPr/>
        </p:nvSpPr>
        <p:spPr>
          <a:xfrm>
            <a:off x="21910461" y="12333767"/>
            <a:ext cx="720000" cy="720000"/>
          </a:xfrm>
          <a:prstGeom prst="ellipse">
            <a:avLst/>
          </a:prstGeom>
          <a:solidFill>
            <a:srgbClr val="E6695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 name="Rectangle: Rounded Corners 5">
            <a:extLst>
              <a:ext uri="{FF2B5EF4-FFF2-40B4-BE49-F238E27FC236}">
                <a16:creationId xmlns:a16="http://schemas.microsoft.com/office/drawing/2014/main" id="{FFE5A516-9A8E-C3DB-6FBE-10397A3FFAEC}"/>
              </a:ext>
            </a:extLst>
          </p:cNvPr>
          <p:cNvSpPr/>
          <p:nvPr/>
        </p:nvSpPr>
        <p:spPr>
          <a:xfrm>
            <a:off x="21413971" y="12333767"/>
            <a:ext cx="3657601" cy="720000"/>
          </a:xfrm>
          <a:prstGeom prst="roundRect">
            <a:avLst>
              <a:gd name="adj" fmla="val 50000"/>
            </a:avLst>
          </a:prstGeom>
          <a:solidFill>
            <a:srgbClr val="B7A0F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3" name="Oval 7">
            <a:extLst>
              <a:ext uri="{FF2B5EF4-FFF2-40B4-BE49-F238E27FC236}">
                <a16:creationId xmlns:a16="http://schemas.microsoft.com/office/drawing/2014/main" id="{FA4B1094-5869-23A2-99E8-BFD7F81ADA7B}"/>
              </a:ext>
            </a:extLst>
          </p:cNvPr>
          <p:cNvSpPr/>
          <p:nvPr/>
        </p:nvSpPr>
        <p:spPr>
          <a:xfrm>
            <a:off x="20365961" y="12333767"/>
            <a:ext cx="720000" cy="720000"/>
          </a:xfrm>
          <a:prstGeom prst="ellipse">
            <a:avLst/>
          </a:prstGeom>
          <a:solidFill>
            <a:srgbClr val="5BC6C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4" name="Oval 8">
            <a:extLst>
              <a:ext uri="{FF2B5EF4-FFF2-40B4-BE49-F238E27FC236}">
                <a16:creationId xmlns:a16="http://schemas.microsoft.com/office/drawing/2014/main" id="{3A240D30-7A8A-870C-5E35-B03C2741CF9B}"/>
              </a:ext>
            </a:extLst>
          </p:cNvPr>
          <p:cNvSpPr/>
          <p:nvPr/>
        </p:nvSpPr>
        <p:spPr>
          <a:xfrm>
            <a:off x="19317952" y="12333767"/>
            <a:ext cx="720000" cy="720000"/>
          </a:xfrm>
          <a:prstGeom prst="ellipse">
            <a:avLst/>
          </a:prstGeom>
          <a:solidFill>
            <a:srgbClr val="E6695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5" name="Tijdelijke aanduiding voor tekst 4">
            <a:extLst>
              <a:ext uri="{FF2B5EF4-FFF2-40B4-BE49-F238E27FC236}">
                <a16:creationId xmlns:a16="http://schemas.microsoft.com/office/drawing/2014/main" id="{26367F42-32FA-A9D6-6A86-664A88FF5407}"/>
              </a:ext>
            </a:extLst>
          </p:cNvPr>
          <p:cNvSpPr txBox="1">
            <a:spLocks/>
          </p:cNvSpPr>
          <p:nvPr/>
        </p:nvSpPr>
        <p:spPr>
          <a:xfrm>
            <a:off x="1044424" y="1931838"/>
            <a:ext cx="11044690" cy="9305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0" marR="0" indent="0" algn="l" defTabSz="825500" latinLnBrk="0">
              <a:lnSpc>
                <a:spcPct val="150000"/>
              </a:lnSpc>
              <a:spcBef>
                <a:spcPts val="0"/>
              </a:spcBef>
              <a:spcAft>
                <a:spcPts val="0"/>
              </a:spcAft>
              <a:buClrTx/>
              <a:buSzTx/>
              <a:buFontTx/>
              <a:buNone/>
              <a:tabLst/>
              <a:defRPr sz="4000" b="0" i="0" u="none" strike="noStrike" cap="none" spc="0" baseline="0">
                <a:solidFill>
                  <a:srgbClr val="33334F"/>
                </a:solidFill>
                <a:uFillTx/>
                <a:latin typeface="Nudista"/>
                <a:ea typeface="Nudista"/>
                <a:cs typeface="Nudista"/>
                <a:sym typeface="Nudista"/>
              </a:defRPr>
            </a:lvl1pPr>
            <a:lvl2pPr marL="112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2pPr>
            <a:lvl3pPr marL="175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3pPr>
            <a:lvl4pPr marL="239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4pPr>
            <a:lvl5pPr marL="302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5pPr>
            <a:lvl6pPr marL="366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6pPr>
            <a:lvl7pPr marL="429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7pPr>
            <a:lvl8pPr marL="493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8pPr>
            <a:lvl9pPr marL="556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9pPr>
          </a:lstStyle>
          <a:p>
            <a:pPr hangingPunct="1"/>
            <a:r>
              <a:rPr lang="nl-BE" b="1" dirty="0"/>
              <a:t>ASP.NET CORE 2.1: first support for problem details</a:t>
            </a:r>
          </a:p>
        </p:txBody>
      </p:sp>
      <p:pic>
        <p:nvPicPr>
          <p:cNvPr id="6" name="Afbeelding 5">
            <a:extLst>
              <a:ext uri="{FF2B5EF4-FFF2-40B4-BE49-F238E27FC236}">
                <a16:creationId xmlns:a16="http://schemas.microsoft.com/office/drawing/2014/main" id="{E97D864E-3EFF-DE27-5C56-376F3E68F4A9}"/>
              </a:ext>
            </a:extLst>
          </p:cNvPr>
          <p:cNvPicPr>
            <a:picLocks noChangeAspect="1"/>
          </p:cNvPicPr>
          <p:nvPr/>
        </p:nvPicPr>
        <p:blipFill>
          <a:blip r:embed="rId3"/>
          <a:stretch>
            <a:fillRect/>
          </a:stretch>
        </p:blipFill>
        <p:spPr>
          <a:xfrm>
            <a:off x="1044424" y="3771900"/>
            <a:ext cx="11404738" cy="6654218"/>
          </a:xfrm>
          <a:prstGeom prst="rect">
            <a:avLst/>
          </a:prstGeom>
        </p:spPr>
      </p:pic>
      <p:pic>
        <p:nvPicPr>
          <p:cNvPr id="2052" name="Picture 4" descr="Problem Details 2">
            <a:extLst>
              <a:ext uri="{FF2B5EF4-FFF2-40B4-BE49-F238E27FC236}">
                <a16:creationId xmlns:a16="http://schemas.microsoft.com/office/drawing/2014/main" id="{CFC17E2C-CE06-ED43-5506-1F0D382288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91361" y="3771900"/>
            <a:ext cx="7594600" cy="6172200"/>
          </a:xfrm>
          <a:prstGeom prst="rect">
            <a:avLst/>
          </a:prstGeom>
          <a:noFill/>
          <a:extLst>
            <a:ext uri="{909E8E84-426E-40DD-AFC4-6F175D3DCCD1}">
              <a14:hiddenFill xmlns:a14="http://schemas.microsoft.com/office/drawing/2010/main">
                <a:solidFill>
                  <a:srgbClr val="FFFFFF"/>
                </a:solidFill>
              </a14:hiddenFill>
            </a:ext>
          </a:extLst>
        </p:spPr>
      </p:pic>
      <p:sp>
        <p:nvSpPr>
          <p:cNvPr id="9" name="Tijdelijke aanduiding voor dianummer 8">
            <a:extLst>
              <a:ext uri="{FF2B5EF4-FFF2-40B4-BE49-F238E27FC236}">
                <a16:creationId xmlns:a16="http://schemas.microsoft.com/office/drawing/2014/main" id="{DFD46DEB-5E75-80F0-4491-5F22327ED98F}"/>
              </a:ext>
            </a:extLst>
          </p:cNvPr>
          <p:cNvSpPr>
            <a:spLocks noGrp="1"/>
          </p:cNvSpPr>
          <p:nvPr>
            <p:ph type="sldNum" sz="quarter" idx="2"/>
          </p:nvPr>
        </p:nvSpPr>
        <p:spPr/>
        <p:txBody>
          <a:bodyPr/>
          <a:lstStyle/>
          <a:p>
            <a:fld id="{86CB4B4D-7CA3-9044-876B-883B54F8677D}" type="slidenum">
              <a:rPr lang="nl-BE" smtClean="0"/>
              <a:t>17</a:t>
            </a:fld>
            <a:endParaRPr lang="nl-BE"/>
          </a:p>
        </p:txBody>
      </p:sp>
    </p:spTree>
    <p:extLst>
      <p:ext uri="{BB962C8B-B14F-4D97-AF65-F5344CB8AC3E}">
        <p14:creationId xmlns:p14="http://schemas.microsoft.com/office/powerpoint/2010/main" val="149296433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35848BE5-A6FF-AF54-E14A-9913007687F9}"/>
              </a:ext>
            </a:extLst>
          </p:cNvPr>
          <p:cNvSpPr txBox="1">
            <a:spLocks/>
          </p:cNvSpPr>
          <p:nvPr/>
        </p:nvSpPr>
        <p:spPr>
          <a:xfrm>
            <a:off x="1044424" y="662233"/>
            <a:ext cx="6798336" cy="1579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0" marR="0" indent="0" algn="l" defTabSz="825500" latinLnBrk="0">
              <a:lnSpc>
                <a:spcPct val="100000"/>
              </a:lnSpc>
              <a:spcBef>
                <a:spcPts val="0"/>
              </a:spcBef>
              <a:spcAft>
                <a:spcPts val="0"/>
              </a:spcAft>
              <a:buClrTx/>
              <a:buSzTx/>
              <a:buFontTx/>
              <a:buNone/>
              <a:tabLst/>
              <a:defRPr sz="11200" b="0" i="0" u="none" strike="noStrike" cap="none" spc="0" baseline="0">
                <a:solidFill>
                  <a:srgbClr val="33334F"/>
                </a:solidFill>
                <a:uFillTx/>
                <a:latin typeface="+mn-lt"/>
                <a:ea typeface="+mn-ea"/>
                <a:cs typeface="+mn-cs"/>
                <a:sym typeface="Jubilat-Regular"/>
              </a:defRPr>
            </a:lvl1pPr>
            <a:lvl2pPr marL="112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2pPr>
            <a:lvl3pPr marL="175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3pPr>
            <a:lvl4pPr marL="239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4pPr>
            <a:lvl5pPr marL="302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5pPr>
            <a:lvl6pPr marL="366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6pPr>
            <a:lvl7pPr marL="429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7pPr>
            <a:lvl8pPr marL="493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8pPr>
            <a:lvl9pPr marL="556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9pPr>
          </a:lstStyle>
          <a:p>
            <a:pPr hangingPunct="1"/>
            <a:r>
              <a:rPr lang="nl-BE" sz="9600" b="1" dirty="0">
                <a:solidFill>
                  <a:srgbClr val="3F3266"/>
                </a:solidFill>
                <a:latin typeface="Sofia Pro" panose="00000500000000000000" pitchFamily="50" charset="0"/>
                <a:cs typeface="Poppins Bold" panose="00000800000000000000" pitchFamily="2" charset="0"/>
              </a:rPr>
              <a:t>Middlewares</a:t>
            </a:r>
            <a:endParaRPr lang="nl-BE" b="1" dirty="0">
              <a:solidFill>
                <a:srgbClr val="3F3266"/>
              </a:solidFill>
              <a:latin typeface="Sofia Pro" panose="00000500000000000000" pitchFamily="50" charset="0"/>
              <a:cs typeface="Poppins Bold" panose="00000800000000000000" pitchFamily="2" charset="0"/>
            </a:endParaRPr>
          </a:p>
        </p:txBody>
      </p:sp>
      <p:sp>
        <p:nvSpPr>
          <p:cNvPr id="11" name="Tijdelijke aanduiding voor tekst 4">
            <a:extLst>
              <a:ext uri="{FF2B5EF4-FFF2-40B4-BE49-F238E27FC236}">
                <a16:creationId xmlns:a16="http://schemas.microsoft.com/office/drawing/2014/main" id="{6859A0AA-3935-323B-20A2-A777B691F3BA}"/>
              </a:ext>
            </a:extLst>
          </p:cNvPr>
          <p:cNvSpPr txBox="1">
            <a:spLocks/>
          </p:cNvSpPr>
          <p:nvPr/>
        </p:nvSpPr>
        <p:spPr>
          <a:xfrm>
            <a:off x="1044424" y="9178739"/>
            <a:ext cx="15470760" cy="9305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marL="0" marR="0" indent="0" algn="l" defTabSz="825500" latinLnBrk="0">
              <a:lnSpc>
                <a:spcPct val="150000"/>
              </a:lnSpc>
              <a:spcBef>
                <a:spcPts val="0"/>
              </a:spcBef>
              <a:spcAft>
                <a:spcPts val="0"/>
              </a:spcAft>
              <a:buClrTx/>
              <a:buSzTx/>
              <a:buFontTx/>
              <a:buNone/>
              <a:tabLst/>
              <a:defRPr sz="4000" b="0" i="0" u="none" strike="noStrike" cap="none" spc="0" baseline="0">
                <a:solidFill>
                  <a:srgbClr val="33334F"/>
                </a:solidFill>
                <a:uFillTx/>
                <a:latin typeface="Nudista"/>
                <a:ea typeface="Nudista"/>
                <a:cs typeface="Nudista"/>
                <a:sym typeface="Nudista"/>
              </a:defRPr>
            </a:lvl1pPr>
            <a:lvl2pPr marL="112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2pPr>
            <a:lvl3pPr marL="175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3pPr>
            <a:lvl4pPr marL="239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4pPr>
            <a:lvl5pPr marL="302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5pPr>
            <a:lvl6pPr marL="366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6pPr>
            <a:lvl7pPr marL="429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7pPr>
            <a:lvl8pPr marL="493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8pPr>
            <a:lvl9pPr marL="556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9pPr>
          </a:lstStyle>
          <a:p>
            <a:pPr hangingPunct="1"/>
            <a:endParaRPr lang="nl-BE" dirty="0">
              <a:sym typeface="Wingdings" pitchFamily="2" charset="2"/>
            </a:endParaRPr>
          </a:p>
        </p:txBody>
      </p:sp>
      <p:sp>
        <p:nvSpPr>
          <p:cNvPr id="12" name="Rectangle: Rounded Corners 5">
            <a:extLst>
              <a:ext uri="{FF2B5EF4-FFF2-40B4-BE49-F238E27FC236}">
                <a16:creationId xmlns:a16="http://schemas.microsoft.com/office/drawing/2014/main" id="{9CA6D460-D535-8DD8-A2F0-B76C96535B47}"/>
              </a:ext>
            </a:extLst>
          </p:cNvPr>
          <p:cNvSpPr/>
          <p:nvPr/>
        </p:nvSpPr>
        <p:spPr>
          <a:xfrm>
            <a:off x="21413971" y="12333767"/>
            <a:ext cx="3657601" cy="720000"/>
          </a:xfrm>
          <a:prstGeom prst="roundRect">
            <a:avLst>
              <a:gd name="adj" fmla="val 50000"/>
            </a:avLst>
          </a:prstGeom>
          <a:solidFill>
            <a:srgbClr val="B7A0F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3" name="Oval 7">
            <a:extLst>
              <a:ext uri="{FF2B5EF4-FFF2-40B4-BE49-F238E27FC236}">
                <a16:creationId xmlns:a16="http://schemas.microsoft.com/office/drawing/2014/main" id="{0F7D7A61-7F88-7BB3-786A-7F1ADF24305F}"/>
              </a:ext>
            </a:extLst>
          </p:cNvPr>
          <p:cNvSpPr/>
          <p:nvPr/>
        </p:nvSpPr>
        <p:spPr>
          <a:xfrm>
            <a:off x="20365961" y="12333767"/>
            <a:ext cx="720000" cy="720000"/>
          </a:xfrm>
          <a:prstGeom prst="ellipse">
            <a:avLst/>
          </a:prstGeom>
          <a:solidFill>
            <a:srgbClr val="5BC6C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4" name="Oval 8">
            <a:extLst>
              <a:ext uri="{FF2B5EF4-FFF2-40B4-BE49-F238E27FC236}">
                <a16:creationId xmlns:a16="http://schemas.microsoft.com/office/drawing/2014/main" id="{32C37C7C-D28E-CDA5-87CD-82176960DF83}"/>
              </a:ext>
            </a:extLst>
          </p:cNvPr>
          <p:cNvSpPr/>
          <p:nvPr/>
        </p:nvSpPr>
        <p:spPr>
          <a:xfrm>
            <a:off x="21910461" y="12333767"/>
            <a:ext cx="720000" cy="720000"/>
          </a:xfrm>
          <a:prstGeom prst="ellipse">
            <a:avLst/>
          </a:prstGeom>
          <a:solidFill>
            <a:srgbClr val="E6695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 name="Rectangle: Rounded Corners 5">
            <a:extLst>
              <a:ext uri="{FF2B5EF4-FFF2-40B4-BE49-F238E27FC236}">
                <a16:creationId xmlns:a16="http://schemas.microsoft.com/office/drawing/2014/main" id="{FFE5A516-9A8E-C3DB-6FBE-10397A3FFAEC}"/>
              </a:ext>
            </a:extLst>
          </p:cNvPr>
          <p:cNvSpPr/>
          <p:nvPr/>
        </p:nvSpPr>
        <p:spPr>
          <a:xfrm>
            <a:off x="21413971" y="12333767"/>
            <a:ext cx="3657601" cy="720000"/>
          </a:xfrm>
          <a:prstGeom prst="roundRect">
            <a:avLst>
              <a:gd name="adj" fmla="val 50000"/>
            </a:avLst>
          </a:prstGeom>
          <a:solidFill>
            <a:srgbClr val="B7A0F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3" name="Oval 7">
            <a:extLst>
              <a:ext uri="{FF2B5EF4-FFF2-40B4-BE49-F238E27FC236}">
                <a16:creationId xmlns:a16="http://schemas.microsoft.com/office/drawing/2014/main" id="{FA4B1094-5869-23A2-99E8-BFD7F81ADA7B}"/>
              </a:ext>
            </a:extLst>
          </p:cNvPr>
          <p:cNvSpPr/>
          <p:nvPr/>
        </p:nvSpPr>
        <p:spPr>
          <a:xfrm>
            <a:off x="20365961" y="12333767"/>
            <a:ext cx="720000" cy="720000"/>
          </a:xfrm>
          <a:prstGeom prst="ellipse">
            <a:avLst/>
          </a:prstGeom>
          <a:solidFill>
            <a:srgbClr val="5BC6C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4" name="Oval 8">
            <a:extLst>
              <a:ext uri="{FF2B5EF4-FFF2-40B4-BE49-F238E27FC236}">
                <a16:creationId xmlns:a16="http://schemas.microsoft.com/office/drawing/2014/main" id="{3A240D30-7A8A-870C-5E35-B03C2741CF9B}"/>
              </a:ext>
            </a:extLst>
          </p:cNvPr>
          <p:cNvSpPr/>
          <p:nvPr/>
        </p:nvSpPr>
        <p:spPr>
          <a:xfrm>
            <a:off x="19317952" y="12333767"/>
            <a:ext cx="720000" cy="720000"/>
          </a:xfrm>
          <a:prstGeom prst="ellipse">
            <a:avLst/>
          </a:prstGeom>
          <a:solidFill>
            <a:srgbClr val="E6695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3074" name="Picture 2" descr="Request processing pattern showing a request arriving, processing through three middlewares, and the response leaving the app. Each middleware runs its logic and hands off the request to the next middleware at the next() statement. After the third middleware processes the request, the request passes back through the prior two middlewares in reverse order for additional processing after their next() statements before leaving the app as a response to the client.">
            <a:extLst>
              <a:ext uri="{FF2B5EF4-FFF2-40B4-BE49-F238E27FC236}">
                <a16:creationId xmlns:a16="http://schemas.microsoft.com/office/drawing/2014/main" id="{C003D142-463E-EB10-3C18-6CF6DC4C28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5737" y="1328787"/>
            <a:ext cx="13571211" cy="8685575"/>
          </a:xfrm>
          <a:prstGeom prst="rect">
            <a:avLst/>
          </a:prstGeom>
          <a:noFill/>
          <a:extLst>
            <a:ext uri="{909E8E84-426E-40DD-AFC4-6F175D3DCCD1}">
              <a14:hiddenFill xmlns:a14="http://schemas.microsoft.com/office/drawing/2010/main">
                <a:solidFill>
                  <a:srgbClr val="FFFFFF"/>
                </a:solidFill>
              </a14:hiddenFill>
            </a:ext>
          </a:extLst>
        </p:spPr>
      </p:pic>
      <p:pic>
        <p:nvPicPr>
          <p:cNvPr id="9" name="Afbeelding 8">
            <a:extLst>
              <a:ext uri="{FF2B5EF4-FFF2-40B4-BE49-F238E27FC236}">
                <a16:creationId xmlns:a16="http://schemas.microsoft.com/office/drawing/2014/main" id="{EC80153F-137C-FBBA-EE6B-D95C1B0D1370}"/>
              </a:ext>
            </a:extLst>
          </p:cNvPr>
          <p:cNvPicPr>
            <a:picLocks noChangeAspect="1"/>
          </p:cNvPicPr>
          <p:nvPr/>
        </p:nvPicPr>
        <p:blipFill>
          <a:blip r:embed="rId4"/>
          <a:stretch>
            <a:fillRect/>
          </a:stretch>
        </p:blipFill>
        <p:spPr>
          <a:xfrm>
            <a:off x="486289" y="9331065"/>
            <a:ext cx="9129448" cy="3537136"/>
          </a:xfrm>
          <a:prstGeom prst="rect">
            <a:avLst/>
          </a:prstGeom>
        </p:spPr>
      </p:pic>
      <p:sp>
        <p:nvSpPr>
          <p:cNvPr id="10" name="Tijdelijke aanduiding voor dianummer 9">
            <a:extLst>
              <a:ext uri="{FF2B5EF4-FFF2-40B4-BE49-F238E27FC236}">
                <a16:creationId xmlns:a16="http://schemas.microsoft.com/office/drawing/2014/main" id="{AE292E11-8009-12C0-C11C-927756161B30}"/>
              </a:ext>
            </a:extLst>
          </p:cNvPr>
          <p:cNvSpPr>
            <a:spLocks noGrp="1"/>
          </p:cNvSpPr>
          <p:nvPr>
            <p:ph type="sldNum" sz="quarter" idx="2"/>
          </p:nvPr>
        </p:nvSpPr>
        <p:spPr/>
        <p:txBody>
          <a:bodyPr/>
          <a:lstStyle/>
          <a:p>
            <a:fld id="{86CB4B4D-7CA3-9044-876B-883B54F8677D}" type="slidenum">
              <a:rPr lang="nl-BE" smtClean="0"/>
              <a:t>18</a:t>
            </a:fld>
            <a:endParaRPr lang="nl-BE"/>
          </a:p>
        </p:txBody>
      </p:sp>
    </p:spTree>
    <p:extLst>
      <p:ext uri="{BB962C8B-B14F-4D97-AF65-F5344CB8AC3E}">
        <p14:creationId xmlns:p14="http://schemas.microsoft.com/office/powerpoint/2010/main" val="113073111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C5447BF-213E-4961-81BB-20369C21E546}"/>
              </a:ext>
            </a:extLst>
          </p:cNvPr>
          <p:cNvSpPr>
            <a:spLocks noGrp="1"/>
          </p:cNvSpPr>
          <p:nvPr>
            <p:ph type="body" sz="quarter" idx="13"/>
          </p:nvPr>
        </p:nvSpPr>
        <p:spPr>
          <a:xfrm>
            <a:off x="12191999" y="2139020"/>
            <a:ext cx="11134165" cy="5085495"/>
          </a:xfrm>
        </p:spPr>
        <p:txBody>
          <a:bodyPr anchor="t"/>
          <a:lstStyle/>
          <a:p>
            <a:pPr marL="571500" indent="-571500">
              <a:buFont typeface="Arial" panose="020B0604020202020204" pitchFamily="34" charset="0"/>
              <a:buChar char="•"/>
            </a:pPr>
            <a:r>
              <a:rPr lang="nl-BE" dirty="0">
                <a:solidFill>
                  <a:schemeClr val="tx1">
                    <a:lumMod val="50000"/>
                  </a:schemeClr>
                </a:solidFill>
                <a:latin typeface="Sofia Pro" panose="00000500000000000000" pitchFamily="50" charset="0"/>
                <a:cs typeface="Poppins" panose="00000500000000000000" pitchFamily="2" charset="0"/>
              </a:rPr>
              <a:t>Full stack developer</a:t>
            </a:r>
          </a:p>
          <a:p>
            <a:pPr marL="571500" indent="-571500">
              <a:buFont typeface="Arial" panose="020B0604020202020204" pitchFamily="34" charset="0"/>
              <a:buChar char="•"/>
            </a:pPr>
            <a:r>
              <a:rPr lang="nl-BE" dirty="0">
                <a:solidFill>
                  <a:schemeClr val="tx1">
                    <a:lumMod val="50000"/>
                  </a:schemeClr>
                </a:solidFill>
                <a:latin typeface="Sofia Pro" panose="00000500000000000000" pitchFamily="50" charset="0"/>
                <a:cs typeface="Poppins" panose="00000500000000000000" pitchFamily="2" charset="0"/>
              </a:rPr>
              <a:t>Strong intrest/focus on:</a:t>
            </a:r>
          </a:p>
          <a:p>
            <a:pPr marL="1694961" lvl="1" indent="-571500">
              <a:spcBef>
                <a:spcPts val="1200"/>
              </a:spcBef>
            </a:pPr>
            <a:r>
              <a:rPr lang="nl-BE" dirty="0">
                <a:solidFill>
                  <a:schemeClr val="tx1">
                    <a:lumMod val="50000"/>
                  </a:schemeClr>
                </a:solidFill>
                <a:latin typeface="Sofia Pro" panose="00000500000000000000" pitchFamily="50" charset="0"/>
                <a:cs typeface="Poppins" panose="00000500000000000000" pitchFamily="2" charset="0"/>
              </a:rPr>
              <a:t>Backend software architecture/structure</a:t>
            </a:r>
          </a:p>
          <a:p>
            <a:pPr marL="1694961" lvl="1" indent="-571500">
              <a:spcBef>
                <a:spcPts val="1200"/>
              </a:spcBef>
            </a:pPr>
            <a:r>
              <a:rPr lang="nl-BE" dirty="0">
                <a:solidFill>
                  <a:schemeClr val="tx1">
                    <a:lumMod val="50000"/>
                  </a:schemeClr>
                </a:solidFill>
                <a:latin typeface="Sofia Pro" panose="00000500000000000000" pitchFamily="50" charset="0"/>
                <a:cs typeface="Poppins" panose="00000500000000000000" pitchFamily="2" charset="0"/>
              </a:rPr>
              <a:t>Cloud and DeVops</a:t>
            </a:r>
          </a:p>
          <a:p>
            <a:pPr marL="1694961" lvl="1" indent="-571500">
              <a:spcBef>
                <a:spcPts val="1200"/>
              </a:spcBef>
            </a:pPr>
            <a:endParaRPr lang="nl-BE" dirty="0">
              <a:solidFill>
                <a:schemeClr val="tx1">
                  <a:lumMod val="50000"/>
                </a:schemeClr>
              </a:solidFill>
              <a:latin typeface="Sofia Pro" panose="00000500000000000000" pitchFamily="50" charset="0"/>
              <a:cs typeface="Poppins" panose="00000500000000000000" pitchFamily="2" charset="0"/>
            </a:endParaRPr>
          </a:p>
        </p:txBody>
      </p:sp>
      <p:sp>
        <p:nvSpPr>
          <p:cNvPr id="7" name="Text Placeholder 6">
            <a:extLst>
              <a:ext uri="{FF2B5EF4-FFF2-40B4-BE49-F238E27FC236}">
                <a16:creationId xmlns:a16="http://schemas.microsoft.com/office/drawing/2014/main" id="{A779873F-3BF4-4E4B-86C4-2D82FB717CF1}"/>
              </a:ext>
            </a:extLst>
          </p:cNvPr>
          <p:cNvSpPr>
            <a:spLocks noGrp="1"/>
          </p:cNvSpPr>
          <p:nvPr>
            <p:ph type="body" sz="quarter" idx="15"/>
          </p:nvPr>
        </p:nvSpPr>
        <p:spPr>
          <a:xfrm>
            <a:off x="1530272" y="489652"/>
            <a:ext cx="6864059" cy="1579920"/>
          </a:xfrm>
        </p:spPr>
        <p:txBody>
          <a:bodyPr/>
          <a:lstStyle/>
          <a:p>
            <a:r>
              <a:rPr lang="nl-BE" sz="9600" b="1" dirty="0">
                <a:solidFill>
                  <a:srgbClr val="3F3266"/>
                </a:solidFill>
                <a:latin typeface="Sofia Pro" panose="00000500000000000000" pitchFamily="50" charset="0"/>
                <a:cs typeface="Poppins Bold" panose="00000800000000000000" pitchFamily="2" charset="0"/>
              </a:rPr>
              <a:t>Viktor Segers</a:t>
            </a:r>
            <a:endParaRPr lang="nl-BE" b="1" dirty="0">
              <a:solidFill>
                <a:srgbClr val="3F3266"/>
              </a:solidFill>
              <a:latin typeface="Sofia Pro" panose="00000500000000000000" pitchFamily="50" charset="0"/>
              <a:cs typeface="Poppins Bold" panose="00000800000000000000" pitchFamily="2" charset="0"/>
            </a:endParaRPr>
          </a:p>
        </p:txBody>
      </p:sp>
      <p:sp>
        <p:nvSpPr>
          <p:cNvPr id="6" name="Rectangle: Rounded Corners 5">
            <a:extLst>
              <a:ext uri="{FF2B5EF4-FFF2-40B4-BE49-F238E27FC236}">
                <a16:creationId xmlns:a16="http://schemas.microsoft.com/office/drawing/2014/main" id="{56AAFB72-BFB0-4AA2-B04B-62C36A09B9EA}"/>
              </a:ext>
            </a:extLst>
          </p:cNvPr>
          <p:cNvSpPr/>
          <p:nvPr/>
        </p:nvSpPr>
        <p:spPr>
          <a:xfrm>
            <a:off x="21413971" y="12333767"/>
            <a:ext cx="3657601" cy="720000"/>
          </a:xfrm>
          <a:prstGeom prst="roundRect">
            <a:avLst>
              <a:gd name="adj" fmla="val 50000"/>
            </a:avLst>
          </a:prstGeom>
          <a:solidFill>
            <a:srgbClr val="B7A0F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8" name="Oval 7">
            <a:extLst>
              <a:ext uri="{FF2B5EF4-FFF2-40B4-BE49-F238E27FC236}">
                <a16:creationId xmlns:a16="http://schemas.microsoft.com/office/drawing/2014/main" id="{148B9BBB-6B3A-43AA-A719-4FB147E2955F}"/>
              </a:ext>
            </a:extLst>
          </p:cNvPr>
          <p:cNvSpPr/>
          <p:nvPr/>
        </p:nvSpPr>
        <p:spPr>
          <a:xfrm>
            <a:off x="20365961" y="12333767"/>
            <a:ext cx="720000" cy="720000"/>
          </a:xfrm>
          <a:prstGeom prst="ellipse">
            <a:avLst/>
          </a:prstGeom>
          <a:solidFill>
            <a:srgbClr val="5BC6C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9" name="Oval 8">
            <a:extLst>
              <a:ext uri="{FF2B5EF4-FFF2-40B4-BE49-F238E27FC236}">
                <a16:creationId xmlns:a16="http://schemas.microsoft.com/office/drawing/2014/main" id="{1B62CDF4-5DB2-4500-8B12-55C7E3A031DF}"/>
              </a:ext>
            </a:extLst>
          </p:cNvPr>
          <p:cNvSpPr/>
          <p:nvPr/>
        </p:nvSpPr>
        <p:spPr>
          <a:xfrm>
            <a:off x="19317952" y="12333767"/>
            <a:ext cx="720000" cy="720000"/>
          </a:xfrm>
          <a:prstGeom prst="ellipse">
            <a:avLst/>
          </a:prstGeom>
          <a:solidFill>
            <a:srgbClr val="E6695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1026" name="Picture 2" descr="profielafbeelding">
            <a:extLst>
              <a:ext uri="{FF2B5EF4-FFF2-40B4-BE49-F238E27FC236}">
                <a16:creationId xmlns:a16="http://schemas.microsoft.com/office/drawing/2014/main" id="{08374FC9-0B26-47F2-83EA-2A268B3491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0272" y="2139020"/>
            <a:ext cx="7620000" cy="7620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
            <a:extLst>
              <a:ext uri="{FF2B5EF4-FFF2-40B4-BE49-F238E27FC236}">
                <a16:creationId xmlns:a16="http://schemas.microsoft.com/office/drawing/2014/main" id="{BE02ACCB-E21B-DDDA-C2C3-F7D47ED868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73937" y="11851095"/>
            <a:ext cx="5755341" cy="1685343"/>
          </a:xfrm>
          <a:prstGeom prst="rect">
            <a:avLst/>
          </a:prstGeom>
          <a:noFill/>
          <a:extLst>
            <a:ext uri="{909E8E84-426E-40DD-AFC4-6F175D3DCCD1}">
              <a14:hiddenFill xmlns:a14="http://schemas.microsoft.com/office/drawing/2010/main">
                <a:solidFill>
                  <a:srgbClr val="FFFFFF"/>
                </a:solidFill>
              </a14:hiddenFill>
            </a:ext>
          </a:extLst>
        </p:spPr>
      </p:pic>
      <p:sp>
        <p:nvSpPr>
          <p:cNvPr id="13" name="Tijdelijke aanduiding voor dianummer 12">
            <a:extLst>
              <a:ext uri="{FF2B5EF4-FFF2-40B4-BE49-F238E27FC236}">
                <a16:creationId xmlns:a16="http://schemas.microsoft.com/office/drawing/2014/main" id="{DF082351-7F59-75EF-236F-0FEAFF50C5C9}"/>
              </a:ext>
            </a:extLst>
          </p:cNvPr>
          <p:cNvSpPr>
            <a:spLocks noGrp="1"/>
          </p:cNvSpPr>
          <p:nvPr>
            <p:ph type="sldNum" sz="quarter" idx="2"/>
          </p:nvPr>
        </p:nvSpPr>
        <p:spPr/>
        <p:txBody>
          <a:bodyPr/>
          <a:lstStyle/>
          <a:p>
            <a:fld id="{86CB4B4D-7CA3-9044-876B-883B54F8677D}" type="slidenum">
              <a:rPr lang="nl-BE" smtClean="0"/>
              <a:t>1</a:t>
            </a:fld>
            <a:endParaRPr lang="nl-BE"/>
          </a:p>
        </p:txBody>
      </p:sp>
    </p:spTree>
    <p:extLst>
      <p:ext uri="{BB962C8B-B14F-4D97-AF65-F5344CB8AC3E}">
        <p14:creationId xmlns:p14="http://schemas.microsoft.com/office/powerpoint/2010/main" val="105482039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35848BE5-A6FF-AF54-E14A-9913007687F9}"/>
              </a:ext>
            </a:extLst>
          </p:cNvPr>
          <p:cNvSpPr txBox="1">
            <a:spLocks/>
          </p:cNvSpPr>
          <p:nvPr/>
        </p:nvSpPr>
        <p:spPr>
          <a:xfrm>
            <a:off x="1044424" y="662233"/>
            <a:ext cx="4895571" cy="1579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0" marR="0" indent="0" algn="l" defTabSz="825500" latinLnBrk="0">
              <a:lnSpc>
                <a:spcPct val="100000"/>
              </a:lnSpc>
              <a:spcBef>
                <a:spcPts val="0"/>
              </a:spcBef>
              <a:spcAft>
                <a:spcPts val="0"/>
              </a:spcAft>
              <a:buClrTx/>
              <a:buSzTx/>
              <a:buFontTx/>
              <a:buNone/>
              <a:tabLst/>
              <a:defRPr sz="11200" b="0" i="0" u="none" strike="noStrike" cap="none" spc="0" baseline="0">
                <a:solidFill>
                  <a:srgbClr val="33334F"/>
                </a:solidFill>
                <a:uFillTx/>
                <a:latin typeface="+mn-lt"/>
                <a:ea typeface="+mn-ea"/>
                <a:cs typeface="+mn-cs"/>
                <a:sym typeface="Jubilat-Regular"/>
              </a:defRPr>
            </a:lvl1pPr>
            <a:lvl2pPr marL="112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2pPr>
            <a:lvl3pPr marL="175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3pPr>
            <a:lvl4pPr marL="239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4pPr>
            <a:lvl5pPr marL="302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5pPr>
            <a:lvl6pPr marL="366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6pPr>
            <a:lvl7pPr marL="429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7pPr>
            <a:lvl8pPr marL="493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8pPr>
            <a:lvl9pPr marL="556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9pPr>
          </a:lstStyle>
          <a:p>
            <a:pPr hangingPunct="1"/>
            <a:r>
              <a:rPr lang="nl-BE" sz="9600" b="1" dirty="0">
                <a:solidFill>
                  <a:srgbClr val="3F3266"/>
                </a:solidFill>
                <a:latin typeface="Sofia Pro" panose="00000500000000000000" pitchFamily="50" charset="0"/>
                <a:cs typeface="Poppins Bold" panose="00000800000000000000" pitchFamily="2" charset="0"/>
              </a:rPr>
              <a:t>Mediator</a:t>
            </a:r>
            <a:endParaRPr lang="nl-BE" b="1" dirty="0">
              <a:solidFill>
                <a:srgbClr val="3F3266"/>
              </a:solidFill>
              <a:latin typeface="Sofia Pro" panose="00000500000000000000" pitchFamily="50" charset="0"/>
              <a:cs typeface="Poppins Bold" panose="00000800000000000000" pitchFamily="2" charset="0"/>
            </a:endParaRPr>
          </a:p>
        </p:txBody>
      </p:sp>
      <p:sp>
        <p:nvSpPr>
          <p:cNvPr id="11" name="Tijdelijke aanduiding voor tekst 4">
            <a:extLst>
              <a:ext uri="{FF2B5EF4-FFF2-40B4-BE49-F238E27FC236}">
                <a16:creationId xmlns:a16="http://schemas.microsoft.com/office/drawing/2014/main" id="{6859A0AA-3935-323B-20A2-A777B691F3BA}"/>
              </a:ext>
            </a:extLst>
          </p:cNvPr>
          <p:cNvSpPr txBox="1">
            <a:spLocks/>
          </p:cNvSpPr>
          <p:nvPr/>
        </p:nvSpPr>
        <p:spPr>
          <a:xfrm>
            <a:off x="-5230542" y="11403256"/>
            <a:ext cx="15470760" cy="9305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marL="0" marR="0" indent="0" algn="l" defTabSz="825500" latinLnBrk="0">
              <a:lnSpc>
                <a:spcPct val="150000"/>
              </a:lnSpc>
              <a:spcBef>
                <a:spcPts val="0"/>
              </a:spcBef>
              <a:spcAft>
                <a:spcPts val="0"/>
              </a:spcAft>
              <a:buClrTx/>
              <a:buSzTx/>
              <a:buFontTx/>
              <a:buNone/>
              <a:tabLst/>
              <a:defRPr sz="4000" b="0" i="0" u="none" strike="noStrike" cap="none" spc="0" baseline="0">
                <a:solidFill>
                  <a:srgbClr val="33334F"/>
                </a:solidFill>
                <a:uFillTx/>
                <a:latin typeface="Nudista"/>
                <a:ea typeface="Nudista"/>
                <a:cs typeface="Nudista"/>
                <a:sym typeface="Nudista"/>
              </a:defRPr>
            </a:lvl1pPr>
            <a:lvl2pPr marL="112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2pPr>
            <a:lvl3pPr marL="175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3pPr>
            <a:lvl4pPr marL="239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4pPr>
            <a:lvl5pPr marL="302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5pPr>
            <a:lvl6pPr marL="366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6pPr>
            <a:lvl7pPr marL="429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7pPr>
            <a:lvl8pPr marL="493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8pPr>
            <a:lvl9pPr marL="556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9pPr>
          </a:lstStyle>
          <a:p>
            <a:pPr hangingPunct="1"/>
            <a:endParaRPr lang="nl-BE" dirty="0">
              <a:sym typeface="Wingdings" pitchFamily="2" charset="2"/>
            </a:endParaRPr>
          </a:p>
        </p:txBody>
      </p:sp>
      <p:sp>
        <p:nvSpPr>
          <p:cNvPr id="12" name="Rectangle: Rounded Corners 5">
            <a:extLst>
              <a:ext uri="{FF2B5EF4-FFF2-40B4-BE49-F238E27FC236}">
                <a16:creationId xmlns:a16="http://schemas.microsoft.com/office/drawing/2014/main" id="{9CA6D460-D535-8DD8-A2F0-B76C96535B47}"/>
              </a:ext>
            </a:extLst>
          </p:cNvPr>
          <p:cNvSpPr/>
          <p:nvPr/>
        </p:nvSpPr>
        <p:spPr>
          <a:xfrm>
            <a:off x="21413971" y="12333767"/>
            <a:ext cx="3657601" cy="720000"/>
          </a:xfrm>
          <a:prstGeom prst="roundRect">
            <a:avLst>
              <a:gd name="adj" fmla="val 50000"/>
            </a:avLst>
          </a:prstGeom>
          <a:solidFill>
            <a:srgbClr val="B7A0F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3" name="Oval 7">
            <a:extLst>
              <a:ext uri="{FF2B5EF4-FFF2-40B4-BE49-F238E27FC236}">
                <a16:creationId xmlns:a16="http://schemas.microsoft.com/office/drawing/2014/main" id="{0F7D7A61-7F88-7BB3-786A-7F1ADF24305F}"/>
              </a:ext>
            </a:extLst>
          </p:cNvPr>
          <p:cNvSpPr/>
          <p:nvPr/>
        </p:nvSpPr>
        <p:spPr>
          <a:xfrm>
            <a:off x="20365961" y="12333767"/>
            <a:ext cx="720000" cy="720000"/>
          </a:xfrm>
          <a:prstGeom prst="ellipse">
            <a:avLst/>
          </a:prstGeom>
          <a:solidFill>
            <a:srgbClr val="5BC6C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4" name="Oval 8">
            <a:extLst>
              <a:ext uri="{FF2B5EF4-FFF2-40B4-BE49-F238E27FC236}">
                <a16:creationId xmlns:a16="http://schemas.microsoft.com/office/drawing/2014/main" id="{32C37C7C-D28E-CDA5-87CD-82176960DF83}"/>
              </a:ext>
            </a:extLst>
          </p:cNvPr>
          <p:cNvSpPr/>
          <p:nvPr/>
        </p:nvSpPr>
        <p:spPr>
          <a:xfrm>
            <a:off x="21910461" y="12333767"/>
            <a:ext cx="720000" cy="720000"/>
          </a:xfrm>
          <a:prstGeom prst="ellipse">
            <a:avLst/>
          </a:prstGeom>
          <a:solidFill>
            <a:srgbClr val="E6695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 name="Rectangle: Rounded Corners 5">
            <a:extLst>
              <a:ext uri="{FF2B5EF4-FFF2-40B4-BE49-F238E27FC236}">
                <a16:creationId xmlns:a16="http://schemas.microsoft.com/office/drawing/2014/main" id="{3E3FEC40-EB80-9C0A-6D93-6E83A874AC8B}"/>
              </a:ext>
            </a:extLst>
          </p:cNvPr>
          <p:cNvSpPr/>
          <p:nvPr/>
        </p:nvSpPr>
        <p:spPr>
          <a:xfrm>
            <a:off x="21413971" y="12333767"/>
            <a:ext cx="3657601" cy="720000"/>
          </a:xfrm>
          <a:prstGeom prst="roundRect">
            <a:avLst>
              <a:gd name="adj" fmla="val 50000"/>
            </a:avLst>
          </a:prstGeom>
          <a:solidFill>
            <a:srgbClr val="B7A0F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3" name="Oval 7">
            <a:extLst>
              <a:ext uri="{FF2B5EF4-FFF2-40B4-BE49-F238E27FC236}">
                <a16:creationId xmlns:a16="http://schemas.microsoft.com/office/drawing/2014/main" id="{9891CC0F-B35E-5A80-B215-EB641729DE72}"/>
              </a:ext>
            </a:extLst>
          </p:cNvPr>
          <p:cNvSpPr/>
          <p:nvPr/>
        </p:nvSpPr>
        <p:spPr>
          <a:xfrm>
            <a:off x="20365961" y="12333767"/>
            <a:ext cx="720000" cy="720000"/>
          </a:xfrm>
          <a:prstGeom prst="ellipse">
            <a:avLst/>
          </a:prstGeom>
          <a:solidFill>
            <a:srgbClr val="5BC6C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4" name="Oval 8">
            <a:extLst>
              <a:ext uri="{FF2B5EF4-FFF2-40B4-BE49-F238E27FC236}">
                <a16:creationId xmlns:a16="http://schemas.microsoft.com/office/drawing/2014/main" id="{347B6832-F04F-9088-7D29-638400966B39}"/>
              </a:ext>
            </a:extLst>
          </p:cNvPr>
          <p:cNvSpPr/>
          <p:nvPr/>
        </p:nvSpPr>
        <p:spPr>
          <a:xfrm>
            <a:off x="19317952" y="12333767"/>
            <a:ext cx="720000" cy="720000"/>
          </a:xfrm>
          <a:prstGeom prst="ellipse">
            <a:avLst/>
          </a:prstGeom>
          <a:solidFill>
            <a:srgbClr val="E6695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1028" name="Picture 4" descr="Mediator Diagram">
            <a:extLst>
              <a:ext uri="{FF2B5EF4-FFF2-40B4-BE49-F238E27FC236}">
                <a16:creationId xmlns:a16="http://schemas.microsoft.com/office/drawing/2014/main" id="{D2615D78-CBF6-8DB2-D7E3-67CB37103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9862" y="5303520"/>
            <a:ext cx="10453860" cy="4927090"/>
          </a:xfrm>
          <a:prstGeom prst="rect">
            <a:avLst/>
          </a:prstGeom>
          <a:noFill/>
          <a:extLst>
            <a:ext uri="{909E8E84-426E-40DD-AFC4-6F175D3DCCD1}">
              <a14:hiddenFill xmlns:a14="http://schemas.microsoft.com/office/drawing/2010/main">
                <a:solidFill>
                  <a:srgbClr val="FFFFFF"/>
                </a:solidFill>
              </a14:hiddenFill>
            </a:ext>
          </a:extLst>
        </p:spPr>
      </p:pic>
      <p:sp>
        <p:nvSpPr>
          <p:cNvPr id="5" name="Tijdelijke aanduiding voor dianummer 4">
            <a:extLst>
              <a:ext uri="{FF2B5EF4-FFF2-40B4-BE49-F238E27FC236}">
                <a16:creationId xmlns:a16="http://schemas.microsoft.com/office/drawing/2014/main" id="{42D39F29-AC36-472B-1D24-1AB7CF598382}"/>
              </a:ext>
            </a:extLst>
          </p:cNvPr>
          <p:cNvSpPr>
            <a:spLocks noGrp="1"/>
          </p:cNvSpPr>
          <p:nvPr>
            <p:ph type="sldNum" sz="quarter" idx="2"/>
          </p:nvPr>
        </p:nvSpPr>
        <p:spPr/>
        <p:txBody>
          <a:bodyPr/>
          <a:lstStyle/>
          <a:p>
            <a:fld id="{86CB4B4D-7CA3-9044-876B-883B54F8677D}" type="slidenum">
              <a:rPr lang="nl-BE" smtClean="0"/>
              <a:t>19</a:t>
            </a:fld>
            <a:endParaRPr lang="nl-BE"/>
          </a:p>
        </p:txBody>
      </p:sp>
      <p:pic>
        <p:nvPicPr>
          <p:cNvPr id="1026" name="Picture 2" descr="Why use MediatR? 3 reasons why and 1 reason not - CodeOpinion">
            <a:extLst>
              <a:ext uri="{FF2B5EF4-FFF2-40B4-BE49-F238E27FC236}">
                <a16:creationId xmlns:a16="http://schemas.microsoft.com/office/drawing/2014/main" id="{582616A7-33E1-0678-DF9C-0585A02607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02661" y="355600"/>
            <a:ext cx="9067800" cy="130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14986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 name="Veldkant 35C, 2550 Kontich"/>
          <p:cNvSpPr txBox="1"/>
          <p:nvPr/>
        </p:nvSpPr>
        <p:spPr>
          <a:xfrm>
            <a:off x="14917195" y="7343390"/>
            <a:ext cx="4661949" cy="520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r>
              <a:rPr dirty="0" err="1"/>
              <a:t>Veldkant</a:t>
            </a:r>
            <a:r>
              <a:rPr dirty="0"/>
              <a:t> 35C, 2550 </a:t>
            </a:r>
            <a:r>
              <a:rPr dirty="0" err="1">
                <a:latin typeface="Nudista SemiBold"/>
                <a:ea typeface="Nudista SemiBold"/>
                <a:cs typeface="Nudista SemiBold"/>
                <a:sym typeface="Nudista SemiBold"/>
              </a:rPr>
              <a:t>Kontich</a:t>
            </a:r>
            <a:endParaRPr dirty="0">
              <a:latin typeface="Nudista SemiBold"/>
              <a:ea typeface="Nudista SemiBold"/>
              <a:cs typeface="Nudista SemiBold"/>
              <a:sym typeface="Nudista SemiBold"/>
            </a:endParaRPr>
          </a:p>
        </p:txBody>
      </p:sp>
      <p:sp>
        <p:nvSpPr>
          <p:cNvPr id="752" name="@meethyperion"/>
          <p:cNvSpPr txBox="1"/>
          <p:nvPr/>
        </p:nvSpPr>
        <p:spPr>
          <a:xfrm>
            <a:off x="14917195" y="6324051"/>
            <a:ext cx="3100208" cy="7899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vl1pPr>
          </a:lstStyle>
          <a:p>
            <a:r>
              <a:rPr dirty="0"/>
              <a:t>@</a:t>
            </a:r>
            <a:r>
              <a:rPr lang="en-US" dirty="0"/>
              <a:t>involved_it</a:t>
            </a:r>
            <a:endParaRPr dirty="0"/>
          </a:p>
        </p:txBody>
      </p:sp>
      <p:pic>
        <p:nvPicPr>
          <p:cNvPr id="754" name="Image" descr="Imag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038243" y="5600955"/>
            <a:ext cx="620889" cy="508001"/>
          </a:xfrm>
          <a:prstGeom prst="rect">
            <a:avLst/>
          </a:prstGeom>
          <a:ln w="12700">
            <a:miter lim="400000"/>
          </a:ln>
        </p:spPr>
      </p:pic>
      <p:pic>
        <p:nvPicPr>
          <p:cNvPr id="755" name="Image" descr="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010238" y="5600955"/>
            <a:ext cx="254001" cy="508001"/>
          </a:xfrm>
          <a:prstGeom prst="rect">
            <a:avLst/>
          </a:prstGeom>
          <a:ln w="12700">
            <a:miter lim="400000"/>
          </a:ln>
        </p:spPr>
      </p:pic>
      <p:pic>
        <p:nvPicPr>
          <p:cNvPr id="756" name="Image" descr="Image"/>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710163" y="5600955"/>
            <a:ext cx="534738" cy="508001"/>
          </a:xfrm>
          <a:prstGeom prst="rect">
            <a:avLst/>
          </a:prstGeom>
          <a:ln w="12700">
            <a:miter lim="400000"/>
          </a:ln>
        </p:spPr>
      </p:pic>
      <p:pic>
        <p:nvPicPr>
          <p:cNvPr id="5" name="Picture 4" descr="Logo&#10;&#10;Description automatically generated">
            <a:extLst>
              <a:ext uri="{FF2B5EF4-FFF2-40B4-BE49-F238E27FC236}">
                <a16:creationId xmlns:a16="http://schemas.microsoft.com/office/drawing/2014/main" id="{609E7DC9-D293-43AC-8FA6-1637B1CEA9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8637" y="4923704"/>
            <a:ext cx="11691668" cy="3423684"/>
          </a:xfrm>
          <a:prstGeom prst="rect">
            <a:avLst/>
          </a:prstGeom>
        </p:spPr>
      </p:pic>
      <p:sp>
        <p:nvSpPr>
          <p:cNvPr id="8" name="Veldkant 35C, 2550 Kontich">
            <a:extLst>
              <a:ext uri="{FF2B5EF4-FFF2-40B4-BE49-F238E27FC236}">
                <a16:creationId xmlns:a16="http://schemas.microsoft.com/office/drawing/2014/main" id="{01817EE6-FAF2-41FE-9CD3-C3E556C3D5DD}"/>
              </a:ext>
            </a:extLst>
          </p:cNvPr>
          <p:cNvSpPr txBox="1"/>
          <p:nvPr/>
        </p:nvSpPr>
        <p:spPr>
          <a:xfrm>
            <a:off x="14917195" y="8609829"/>
            <a:ext cx="6521441" cy="5851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r>
              <a:rPr lang="en-US" dirty="0">
                <a:latin typeface="+mj-lt"/>
                <a:ea typeface="Nudista SemiBold"/>
                <a:cs typeface="Nudista SemiBold"/>
                <a:sym typeface="Nudista SemiBold"/>
                <a:hlinkClick r:id="rId6"/>
              </a:rPr>
              <a:t>viktor.segers@involved-it.be</a:t>
            </a:r>
            <a:endParaRPr lang="en-US" dirty="0">
              <a:latin typeface="+mj-lt"/>
              <a:ea typeface="Nudista SemiBold"/>
              <a:cs typeface="Nudista SemiBold"/>
              <a:sym typeface="Nudista SemiBold"/>
            </a:endParaRPr>
          </a:p>
        </p:txBody>
      </p:sp>
      <p:sp>
        <p:nvSpPr>
          <p:cNvPr id="2" name="Tijdelijke aanduiding voor dianummer 1">
            <a:extLst>
              <a:ext uri="{FF2B5EF4-FFF2-40B4-BE49-F238E27FC236}">
                <a16:creationId xmlns:a16="http://schemas.microsoft.com/office/drawing/2014/main" id="{BC1270C7-447D-AD4D-D129-0B8754A85894}"/>
              </a:ext>
            </a:extLst>
          </p:cNvPr>
          <p:cNvSpPr>
            <a:spLocks noGrp="1"/>
          </p:cNvSpPr>
          <p:nvPr>
            <p:ph type="sldNum" sz="quarter" idx="2"/>
          </p:nvPr>
        </p:nvSpPr>
        <p:spPr/>
        <p:txBody>
          <a:bodyPr/>
          <a:lstStyle/>
          <a:p>
            <a:fld id="{86CB4B4D-7CA3-9044-876B-883B54F8677D}" type="slidenum">
              <a:rPr lang="nl-BE" smtClean="0"/>
              <a:t>20</a:t>
            </a:fld>
            <a:endParaRPr lang="nl-BE"/>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2" name="Picture 10" descr="Top 7 Ways to Fix Something Went Wrong Error in Spotify for Android and  iPhone - Guiding Tech">
            <a:extLst>
              <a:ext uri="{FF2B5EF4-FFF2-40B4-BE49-F238E27FC236}">
                <a16:creationId xmlns:a16="http://schemas.microsoft.com/office/drawing/2014/main" id="{478A3438-DEB1-A4F5-05AE-F81123F538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68973" y="8497084"/>
            <a:ext cx="7906139" cy="4447203"/>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6">
            <a:extLst>
              <a:ext uri="{FF2B5EF4-FFF2-40B4-BE49-F238E27FC236}">
                <a16:creationId xmlns:a16="http://schemas.microsoft.com/office/drawing/2014/main" id="{A779873F-3BF4-4E4B-86C4-2D82FB717CF1}"/>
              </a:ext>
            </a:extLst>
          </p:cNvPr>
          <p:cNvSpPr>
            <a:spLocks noGrp="1"/>
          </p:cNvSpPr>
          <p:nvPr>
            <p:ph type="body" sz="quarter" idx="15"/>
          </p:nvPr>
        </p:nvSpPr>
        <p:spPr>
          <a:xfrm>
            <a:off x="1131979" y="901400"/>
            <a:ext cx="21586037" cy="1579920"/>
          </a:xfrm>
        </p:spPr>
        <p:txBody>
          <a:bodyPr/>
          <a:lstStyle/>
          <a:p>
            <a:r>
              <a:rPr lang="nl-BE" sz="9600" b="1" dirty="0">
                <a:solidFill>
                  <a:srgbClr val="3F3266"/>
                </a:solidFill>
                <a:latin typeface="Sofia Pro" panose="00000500000000000000" pitchFamily="50" charset="0"/>
                <a:cs typeface="Poppins Bold" panose="00000800000000000000" pitchFamily="2" charset="0"/>
              </a:rPr>
              <a:t>Something went wrong, please try again…</a:t>
            </a:r>
            <a:endParaRPr lang="nl-BE" b="1" dirty="0">
              <a:solidFill>
                <a:srgbClr val="3F3266"/>
              </a:solidFill>
              <a:latin typeface="Sofia Pro" panose="00000500000000000000" pitchFamily="50" charset="0"/>
              <a:cs typeface="Poppins Bold" panose="00000800000000000000" pitchFamily="2" charset="0"/>
            </a:endParaRPr>
          </a:p>
        </p:txBody>
      </p:sp>
      <p:sp>
        <p:nvSpPr>
          <p:cNvPr id="6" name="Rectangle: Rounded Corners 5">
            <a:extLst>
              <a:ext uri="{FF2B5EF4-FFF2-40B4-BE49-F238E27FC236}">
                <a16:creationId xmlns:a16="http://schemas.microsoft.com/office/drawing/2014/main" id="{56AAFB72-BFB0-4AA2-B04B-62C36A09B9EA}"/>
              </a:ext>
            </a:extLst>
          </p:cNvPr>
          <p:cNvSpPr/>
          <p:nvPr/>
        </p:nvSpPr>
        <p:spPr>
          <a:xfrm>
            <a:off x="21413971" y="12333767"/>
            <a:ext cx="3657601" cy="720000"/>
          </a:xfrm>
          <a:prstGeom prst="roundRect">
            <a:avLst>
              <a:gd name="adj" fmla="val 50000"/>
            </a:avLst>
          </a:prstGeom>
          <a:solidFill>
            <a:srgbClr val="B7A0F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8" name="Oval 7">
            <a:extLst>
              <a:ext uri="{FF2B5EF4-FFF2-40B4-BE49-F238E27FC236}">
                <a16:creationId xmlns:a16="http://schemas.microsoft.com/office/drawing/2014/main" id="{148B9BBB-6B3A-43AA-A719-4FB147E2955F}"/>
              </a:ext>
            </a:extLst>
          </p:cNvPr>
          <p:cNvSpPr/>
          <p:nvPr/>
        </p:nvSpPr>
        <p:spPr>
          <a:xfrm>
            <a:off x="20365961" y="12333767"/>
            <a:ext cx="720000" cy="720000"/>
          </a:xfrm>
          <a:prstGeom prst="ellipse">
            <a:avLst/>
          </a:prstGeom>
          <a:solidFill>
            <a:srgbClr val="5BC6C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9" name="Oval 8">
            <a:extLst>
              <a:ext uri="{FF2B5EF4-FFF2-40B4-BE49-F238E27FC236}">
                <a16:creationId xmlns:a16="http://schemas.microsoft.com/office/drawing/2014/main" id="{1B62CDF4-5DB2-4500-8B12-55C7E3A031DF}"/>
              </a:ext>
            </a:extLst>
          </p:cNvPr>
          <p:cNvSpPr/>
          <p:nvPr/>
        </p:nvSpPr>
        <p:spPr>
          <a:xfrm>
            <a:off x="19317952" y="12333767"/>
            <a:ext cx="720000" cy="720000"/>
          </a:xfrm>
          <a:prstGeom prst="ellipse">
            <a:avLst/>
          </a:prstGeom>
          <a:solidFill>
            <a:srgbClr val="E6695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3078" name="Picture 6" descr="csv upload error - Looker Studio Community">
            <a:extLst>
              <a:ext uri="{FF2B5EF4-FFF2-40B4-BE49-F238E27FC236}">
                <a16:creationId xmlns:a16="http://schemas.microsoft.com/office/drawing/2014/main" id="{7D39DB1F-CA91-034F-7EAB-4CE10E8690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0" y="3320790"/>
            <a:ext cx="10814050" cy="459352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ddressing the &quot;Something Went Wrong&quot; Error Message During Office 365  Installation - BetterCloud">
            <a:extLst>
              <a:ext uri="{FF2B5EF4-FFF2-40B4-BE49-F238E27FC236}">
                <a16:creationId xmlns:a16="http://schemas.microsoft.com/office/drawing/2014/main" id="{B0359EF1-E4BE-D3E5-87F4-760F1163A3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8973" y="6983573"/>
            <a:ext cx="13042900" cy="66929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Oops! Something Went Wrong by Mayank Dhawan for Urban Company Design  (formerly UrbanClap) on Dribbble">
            <a:extLst>
              <a:ext uri="{FF2B5EF4-FFF2-40B4-BE49-F238E27FC236}">
                <a16:creationId xmlns:a16="http://schemas.microsoft.com/office/drawing/2014/main" id="{5B61A4F9-2C19-7569-99B8-38FC710BF7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1979" y="2590800"/>
            <a:ext cx="10160000" cy="7620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 got an &quot;Upload failed&quot; or &quot;Couldn't save automatically&quot; error while  editing an Office file - Microsoft Support">
            <a:extLst>
              <a:ext uri="{FF2B5EF4-FFF2-40B4-BE49-F238E27FC236}">
                <a16:creationId xmlns:a16="http://schemas.microsoft.com/office/drawing/2014/main" id="{1D5B3186-A460-7E17-29F5-1F2C9D0281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0489" y="3048000"/>
            <a:ext cx="6578600" cy="3352800"/>
          </a:xfrm>
          <a:prstGeom prst="rect">
            <a:avLst/>
          </a:prstGeom>
          <a:noFill/>
          <a:extLst>
            <a:ext uri="{909E8E84-426E-40DD-AFC4-6F175D3DCCD1}">
              <a14:hiddenFill xmlns:a14="http://schemas.microsoft.com/office/drawing/2010/main">
                <a:solidFill>
                  <a:srgbClr val="FFFFFF"/>
                </a:solidFill>
              </a14:hiddenFill>
            </a:ext>
          </a:extLst>
        </p:spPr>
      </p:pic>
      <p:sp>
        <p:nvSpPr>
          <p:cNvPr id="4" name="Tijdelijke aanduiding voor dianummer 3">
            <a:extLst>
              <a:ext uri="{FF2B5EF4-FFF2-40B4-BE49-F238E27FC236}">
                <a16:creationId xmlns:a16="http://schemas.microsoft.com/office/drawing/2014/main" id="{58A2213C-264C-D93E-56E7-F676B915AF25}"/>
              </a:ext>
            </a:extLst>
          </p:cNvPr>
          <p:cNvSpPr>
            <a:spLocks noGrp="1"/>
          </p:cNvSpPr>
          <p:nvPr>
            <p:ph type="sldNum" sz="quarter" idx="2"/>
          </p:nvPr>
        </p:nvSpPr>
        <p:spPr/>
        <p:txBody>
          <a:bodyPr/>
          <a:lstStyle/>
          <a:p>
            <a:fld id="{86CB4B4D-7CA3-9044-876B-883B54F8677D}" type="slidenum">
              <a:rPr lang="nl-BE" smtClean="0"/>
              <a:t>2</a:t>
            </a:fld>
            <a:endParaRPr lang="nl-BE"/>
          </a:p>
        </p:txBody>
      </p:sp>
    </p:spTree>
    <p:extLst>
      <p:ext uri="{BB962C8B-B14F-4D97-AF65-F5344CB8AC3E}">
        <p14:creationId xmlns:p14="http://schemas.microsoft.com/office/powerpoint/2010/main" val="312498763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6AAFB72-BFB0-4AA2-B04B-62C36A09B9EA}"/>
              </a:ext>
            </a:extLst>
          </p:cNvPr>
          <p:cNvSpPr/>
          <p:nvPr/>
        </p:nvSpPr>
        <p:spPr>
          <a:xfrm>
            <a:off x="21413971" y="12333767"/>
            <a:ext cx="3657601" cy="720000"/>
          </a:xfrm>
          <a:prstGeom prst="roundRect">
            <a:avLst>
              <a:gd name="adj" fmla="val 50000"/>
            </a:avLst>
          </a:prstGeom>
          <a:solidFill>
            <a:srgbClr val="B7A0F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8" name="Oval 7">
            <a:extLst>
              <a:ext uri="{FF2B5EF4-FFF2-40B4-BE49-F238E27FC236}">
                <a16:creationId xmlns:a16="http://schemas.microsoft.com/office/drawing/2014/main" id="{148B9BBB-6B3A-43AA-A719-4FB147E2955F}"/>
              </a:ext>
            </a:extLst>
          </p:cNvPr>
          <p:cNvSpPr/>
          <p:nvPr/>
        </p:nvSpPr>
        <p:spPr>
          <a:xfrm>
            <a:off x="20365961" y="12333767"/>
            <a:ext cx="720000" cy="720000"/>
          </a:xfrm>
          <a:prstGeom prst="ellipse">
            <a:avLst/>
          </a:prstGeom>
          <a:solidFill>
            <a:srgbClr val="5BC6C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9" name="Oval 8">
            <a:extLst>
              <a:ext uri="{FF2B5EF4-FFF2-40B4-BE49-F238E27FC236}">
                <a16:creationId xmlns:a16="http://schemas.microsoft.com/office/drawing/2014/main" id="{1B62CDF4-5DB2-4500-8B12-55C7E3A031DF}"/>
              </a:ext>
            </a:extLst>
          </p:cNvPr>
          <p:cNvSpPr/>
          <p:nvPr/>
        </p:nvSpPr>
        <p:spPr>
          <a:xfrm>
            <a:off x="21910461" y="12333767"/>
            <a:ext cx="720000" cy="720000"/>
          </a:xfrm>
          <a:prstGeom prst="ellipse">
            <a:avLst/>
          </a:prstGeom>
          <a:solidFill>
            <a:srgbClr val="E6695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7" name="Text Placeholder 6">
            <a:extLst>
              <a:ext uri="{FF2B5EF4-FFF2-40B4-BE49-F238E27FC236}">
                <a16:creationId xmlns:a16="http://schemas.microsoft.com/office/drawing/2014/main" id="{1683D82C-AE03-599B-FCC1-D51362392E25}"/>
              </a:ext>
            </a:extLst>
          </p:cNvPr>
          <p:cNvSpPr txBox="1">
            <a:spLocks/>
          </p:cNvSpPr>
          <p:nvPr/>
        </p:nvSpPr>
        <p:spPr>
          <a:xfrm>
            <a:off x="6463227" y="3873459"/>
            <a:ext cx="1370568"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0" marR="0" indent="0" algn="l" defTabSz="825500" latinLnBrk="0">
              <a:lnSpc>
                <a:spcPct val="100000"/>
              </a:lnSpc>
              <a:spcBef>
                <a:spcPts val="0"/>
              </a:spcBef>
              <a:spcAft>
                <a:spcPts val="0"/>
              </a:spcAft>
              <a:buClrTx/>
              <a:buSzTx/>
              <a:buFontTx/>
              <a:buNone/>
              <a:tabLst/>
              <a:defRPr sz="11200" b="0" i="0" u="none" strike="noStrike" cap="none" spc="0" baseline="0">
                <a:solidFill>
                  <a:srgbClr val="33334F"/>
                </a:solidFill>
                <a:uFillTx/>
                <a:latin typeface="+mn-lt"/>
                <a:ea typeface="+mn-ea"/>
                <a:cs typeface="+mn-cs"/>
                <a:sym typeface="Jubilat-Regular"/>
              </a:defRPr>
            </a:lvl1pPr>
            <a:lvl2pPr marL="112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2pPr>
            <a:lvl3pPr marL="175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3pPr>
            <a:lvl4pPr marL="239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4pPr>
            <a:lvl5pPr marL="302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5pPr>
            <a:lvl6pPr marL="366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6pPr>
            <a:lvl7pPr marL="429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7pPr>
            <a:lvl8pPr marL="493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8pPr>
            <a:lvl9pPr marL="556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9pPr>
          </a:lstStyle>
          <a:p>
            <a:pPr hangingPunct="1"/>
            <a:r>
              <a:rPr lang="nl-BE" sz="2000" b="1" dirty="0">
                <a:solidFill>
                  <a:srgbClr val="3F3266"/>
                </a:solidFill>
                <a:latin typeface="Sofia Pro" panose="00000500000000000000" pitchFamily="50" charset="0"/>
                <a:cs typeface="Poppins Bold" panose="00000800000000000000" pitchFamily="2" charset="0"/>
              </a:rPr>
              <a:t>My cool API</a:t>
            </a:r>
          </a:p>
        </p:txBody>
      </p:sp>
      <p:pic>
        <p:nvPicPr>
          <p:cNvPr id="19" name="Afbeelding 18">
            <a:extLst>
              <a:ext uri="{FF2B5EF4-FFF2-40B4-BE49-F238E27FC236}">
                <a16:creationId xmlns:a16="http://schemas.microsoft.com/office/drawing/2014/main" id="{7BF12F9E-BD73-07E0-F5F8-4D601E4AF4A9}"/>
              </a:ext>
            </a:extLst>
          </p:cNvPr>
          <p:cNvPicPr>
            <a:picLocks noChangeAspect="1"/>
          </p:cNvPicPr>
          <p:nvPr/>
        </p:nvPicPr>
        <p:blipFill>
          <a:blip r:embed="rId3"/>
          <a:stretch>
            <a:fillRect/>
          </a:stretch>
        </p:blipFill>
        <p:spPr>
          <a:xfrm>
            <a:off x="5651113" y="4399235"/>
            <a:ext cx="2903224" cy="2903224"/>
          </a:xfrm>
          <a:prstGeom prst="rect">
            <a:avLst/>
          </a:prstGeom>
        </p:spPr>
      </p:pic>
      <p:pic>
        <p:nvPicPr>
          <p:cNvPr id="21" name="Afbeelding 20">
            <a:extLst>
              <a:ext uri="{FF2B5EF4-FFF2-40B4-BE49-F238E27FC236}">
                <a16:creationId xmlns:a16="http://schemas.microsoft.com/office/drawing/2014/main" id="{C8E5E2D7-196F-BBCE-B62A-0AD858087D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71050" y="4825031"/>
            <a:ext cx="2051631" cy="2051631"/>
          </a:xfrm>
          <a:prstGeom prst="rect">
            <a:avLst/>
          </a:prstGeom>
        </p:spPr>
      </p:pic>
      <p:cxnSp>
        <p:nvCxnSpPr>
          <p:cNvPr id="52" name="Rechte verbindingslijn met pijl 51">
            <a:extLst>
              <a:ext uri="{FF2B5EF4-FFF2-40B4-BE49-F238E27FC236}">
                <a16:creationId xmlns:a16="http://schemas.microsoft.com/office/drawing/2014/main" id="{697192DF-F02F-587A-B8DD-80F77CE640C9}"/>
              </a:ext>
            </a:extLst>
          </p:cNvPr>
          <p:cNvCxnSpPr>
            <a:cxnSpLocks/>
            <a:stCxn id="19" idx="3"/>
          </p:cNvCxnSpPr>
          <p:nvPr/>
        </p:nvCxnSpPr>
        <p:spPr>
          <a:xfrm flipV="1">
            <a:off x="8554337" y="5820778"/>
            <a:ext cx="7477078" cy="30069"/>
          </a:xfrm>
          <a:prstGeom prst="straightConnector1">
            <a:avLst/>
          </a:prstGeom>
          <a:ln w="76200">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62" name="Text Placeholder 6">
            <a:extLst>
              <a:ext uri="{FF2B5EF4-FFF2-40B4-BE49-F238E27FC236}">
                <a16:creationId xmlns:a16="http://schemas.microsoft.com/office/drawing/2014/main" id="{F67E12F6-A905-79EE-2945-4C5E47493CE5}"/>
              </a:ext>
            </a:extLst>
          </p:cNvPr>
          <p:cNvSpPr txBox="1">
            <a:spLocks/>
          </p:cNvSpPr>
          <p:nvPr/>
        </p:nvSpPr>
        <p:spPr>
          <a:xfrm>
            <a:off x="11642331" y="5071145"/>
            <a:ext cx="1240724"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0" marR="0" indent="0" algn="l" defTabSz="825500" latinLnBrk="0">
              <a:lnSpc>
                <a:spcPct val="100000"/>
              </a:lnSpc>
              <a:spcBef>
                <a:spcPts val="0"/>
              </a:spcBef>
              <a:spcAft>
                <a:spcPts val="0"/>
              </a:spcAft>
              <a:buClrTx/>
              <a:buSzTx/>
              <a:buFontTx/>
              <a:buNone/>
              <a:tabLst/>
              <a:defRPr sz="11200" b="0" i="0" u="none" strike="noStrike" cap="none" spc="0" baseline="0">
                <a:solidFill>
                  <a:srgbClr val="33334F"/>
                </a:solidFill>
                <a:uFillTx/>
                <a:latin typeface="+mn-lt"/>
                <a:ea typeface="+mn-ea"/>
                <a:cs typeface="+mn-cs"/>
                <a:sym typeface="Jubilat-Regular"/>
              </a:defRPr>
            </a:lvl1pPr>
            <a:lvl2pPr marL="112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2pPr>
            <a:lvl3pPr marL="175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3pPr>
            <a:lvl4pPr marL="239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4pPr>
            <a:lvl5pPr marL="302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5pPr>
            <a:lvl6pPr marL="366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6pPr>
            <a:lvl7pPr marL="429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7pPr>
            <a:lvl8pPr marL="493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8pPr>
            <a:lvl9pPr marL="556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9pPr>
          </a:lstStyle>
          <a:p>
            <a:pPr hangingPunct="1"/>
            <a:r>
              <a:rPr lang="nl-BE" sz="4400" b="1" dirty="0">
                <a:solidFill>
                  <a:srgbClr val="3F3266"/>
                </a:solidFill>
                <a:latin typeface="Sofia Pro" panose="00000500000000000000" pitchFamily="50" charset="0"/>
                <a:cs typeface="Poppins Bold" panose="00000800000000000000" pitchFamily="2" charset="0"/>
              </a:rPr>
              <a:t>REST</a:t>
            </a:r>
          </a:p>
        </p:txBody>
      </p:sp>
      <p:sp>
        <p:nvSpPr>
          <p:cNvPr id="13" name="Text Placeholder 6">
            <a:extLst>
              <a:ext uri="{FF2B5EF4-FFF2-40B4-BE49-F238E27FC236}">
                <a16:creationId xmlns:a16="http://schemas.microsoft.com/office/drawing/2014/main" id="{18E6342E-7EC5-7468-A8A2-930AE15B7347}"/>
              </a:ext>
            </a:extLst>
          </p:cNvPr>
          <p:cNvSpPr txBox="1">
            <a:spLocks/>
          </p:cNvSpPr>
          <p:nvPr/>
        </p:nvSpPr>
        <p:spPr>
          <a:xfrm>
            <a:off x="16243453" y="6876662"/>
            <a:ext cx="1506823"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0" marR="0" indent="0" algn="l" defTabSz="825500" latinLnBrk="0">
              <a:lnSpc>
                <a:spcPct val="100000"/>
              </a:lnSpc>
              <a:spcBef>
                <a:spcPts val="0"/>
              </a:spcBef>
              <a:spcAft>
                <a:spcPts val="0"/>
              </a:spcAft>
              <a:buClrTx/>
              <a:buSzTx/>
              <a:buFontTx/>
              <a:buNone/>
              <a:tabLst/>
              <a:defRPr sz="11200" b="0" i="0" u="none" strike="noStrike" cap="none" spc="0" baseline="0">
                <a:solidFill>
                  <a:srgbClr val="33334F"/>
                </a:solidFill>
                <a:uFillTx/>
                <a:latin typeface="+mn-lt"/>
                <a:ea typeface="+mn-ea"/>
                <a:cs typeface="+mn-cs"/>
                <a:sym typeface="Jubilat-Regular"/>
              </a:defRPr>
            </a:lvl1pPr>
            <a:lvl2pPr marL="112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2pPr>
            <a:lvl3pPr marL="175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3pPr>
            <a:lvl4pPr marL="239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4pPr>
            <a:lvl5pPr marL="302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5pPr>
            <a:lvl6pPr marL="366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6pPr>
            <a:lvl7pPr marL="429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7pPr>
            <a:lvl8pPr marL="493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8pPr>
            <a:lvl9pPr marL="556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9pPr>
          </a:lstStyle>
          <a:p>
            <a:pPr hangingPunct="1"/>
            <a:r>
              <a:rPr lang="nl-BE" sz="2000" b="1" dirty="0">
                <a:solidFill>
                  <a:srgbClr val="3F3266"/>
                </a:solidFill>
                <a:latin typeface="Sofia Pro" panose="00000500000000000000" pitchFamily="50" charset="0"/>
                <a:cs typeface="Poppins Bold" panose="00000800000000000000" pitchFamily="2" charset="0"/>
              </a:rPr>
              <a:t>Admin portal</a:t>
            </a:r>
          </a:p>
        </p:txBody>
      </p:sp>
      <p:sp>
        <p:nvSpPr>
          <p:cNvPr id="4" name="Rectangle: Rounded Corners 5">
            <a:extLst>
              <a:ext uri="{FF2B5EF4-FFF2-40B4-BE49-F238E27FC236}">
                <a16:creationId xmlns:a16="http://schemas.microsoft.com/office/drawing/2014/main" id="{9AD7552E-4FAD-248C-78B6-CB92A093C80D}"/>
              </a:ext>
            </a:extLst>
          </p:cNvPr>
          <p:cNvSpPr/>
          <p:nvPr/>
        </p:nvSpPr>
        <p:spPr>
          <a:xfrm>
            <a:off x="21413971" y="12333767"/>
            <a:ext cx="3657601" cy="720000"/>
          </a:xfrm>
          <a:prstGeom prst="roundRect">
            <a:avLst>
              <a:gd name="adj" fmla="val 50000"/>
            </a:avLst>
          </a:prstGeom>
          <a:solidFill>
            <a:srgbClr val="B7A0F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5" name="Oval 7">
            <a:extLst>
              <a:ext uri="{FF2B5EF4-FFF2-40B4-BE49-F238E27FC236}">
                <a16:creationId xmlns:a16="http://schemas.microsoft.com/office/drawing/2014/main" id="{D0129762-69D3-1ED6-79AA-E1BC18F7DBAC}"/>
              </a:ext>
            </a:extLst>
          </p:cNvPr>
          <p:cNvSpPr/>
          <p:nvPr/>
        </p:nvSpPr>
        <p:spPr>
          <a:xfrm>
            <a:off x="20365961" y="12333767"/>
            <a:ext cx="720000" cy="720000"/>
          </a:xfrm>
          <a:prstGeom prst="ellipse">
            <a:avLst/>
          </a:prstGeom>
          <a:solidFill>
            <a:srgbClr val="5BC6C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0" name="Oval 8">
            <a:extLst>
              <a:ext uri="{FF2B5EF4-FFF2-40B4-BE49-F238E27FC236}">
                <a16:creationId xmlns:a16="http://schemas.microsoft.com/office/drawing/2014/main" id="{F258F1E7-D0B0-D120-CBCD-4246ECF88A2F}"/>
              </a:ext>
            </a:extLst>
          </p:cNvPr>
          <p:cNvSpPr/>
          <p:nvPr/>
        </p:nvSpPr>
        <p:spPr>
          <a:xfrm>
            <a:off x="19317952" y="12333767"/>
            <a:ext cx="720000" cy="720000"/>
          </a:xfrm>
          <a:prstGeom prst="ellipse">
            <a:avLst/>
          </a:prstGeom>
          <a:solidFill>
            <a:srgbClr val="E6695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1" name="Tijdelijke aanduiding voor dianummer 10">
            <a:extLst>
              <a:ext uri="{FF2B5EF4-FFF2-40B4-BE49-F238E27FC236}">
                <a16:creationId xmlns:a16="http://schemas.microsoft.com/office/drawing/2014/main" id="{A9A6A94B-CAD5-D2A5-00DE-2F3C3F553707}"/>
              </a:ext>
            </a:extLst>
          </p:cNvPr>
          <p:cNvSpPr>
            <a:spLocks noGrp="1"/>
          </p:cNvSpPr>
          <p:nvPr>
            <p:ph type="sldNum" sz="quarter" idx="2"/>
          </p:nvPr>
        </p:nvSpPr>
        <p:spPr/>
        <p:txBody>
          <a:bodyPr/>
          <a:lstStyle/>
          <a:p>
            <a:fld id="{86CB4B4D-7CA3-9044-876B-883B54F8677D}" type="slidenum">
              <a:rPr lang="nl-BE" smtClean="0"/>
              <a:t>3</a:t>
            </a:fld>
            <a:endParaRPr lang="nl-BE"/>
          </a:p>
        </p:txBody>
      </p:sp>
    </p:spTree>
    <p:extLst>
      <p:ext uri="{BB962C8B-B14F-4D97-AF65-F5344CB8AC3E}">
        <p14:creationId xmlns:p14="http://schemas.microsoft.com/office/powerpoint/2010/main" val="108065344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6AAFB72-BFB0-4AA2-B04B-62C36A09B9EA}"/>
              </a:ext>
            </a:extLst>
          </p:cNvPr>
          <p:cNvSpPr/>
          <p:nvPr/>
        </p:nvSpPr>
        <p:spPr>
          <a:xfrm>
            <a:off x="21413971" y="12333767"/>
            <a:ext cx="3657601" cy="720000"/>
          </a:xfrm>
          <a:prstGeom prst="roundRect">
            <a:avLst>
              <a:gd name="adj" fmla="val 50000"/>
            </a:avLst>
          </a:prstGeom>
          <a:solidFill>
            <a:srgbClr val="B7A0F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8" name="Oval 7">
            <a:extLst>
              <a:ext uri="{FF2B5EF4-FFF2-40B4-BE49-F238E27FC236}">
                <a16:creationId xmlns:a16="http://schemas.microsoft.com/office/drawing/2014/main" id="{148B9BBB-6B3A-43AA-A719-4FB147E2955F}"/>
              </a:ext>
            </a:extLst>
          </p:cNvPr>
          <p:cNvSpPr/>
          <p:nvPr/>
        </p:nvSpPr>
        <p:spPr>
          <a:xfrm>
            <a:off x="20365961" y="12333767"/>
            <a:ext cx="720000" cy="720000"/>
          </a:xfrm>
          <a:prstGeom prst="ellipse">
            <a:avLst/>
          </a:prstGeom>
          <a:solidFill>
            <a:srgbClr val="5BC6C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9" name="Oval 8">
            <a:extLst>
              <a:ext uri="{FF2B5EF4-FFF2-40B4-BE49-F238E27FC236}">
                <a16:creationId xmlns:a16="http://schemas.microsoft.com/office/drawing/2014/main" id="{1B62CDF4-5DB2-4500-8B12-55C7E3A031DF}"/>
              </a:ext>
            </a:extLst>
          </p:cNvPr>
          <p:cNvSpPr/>
          <p:nvPr/>
        </p:nvSpPr>
        <p:spPr>
          <a:xfrm>
            <a:off x="21910461" y="12333767"/>
            <a:ext cx="720000" cy="720000"/>
          </a:xfrm>
          <a:prstGeom prst="ellipse">
            <a:avLst/>
          </a:prstGeom>
          <a:solidFill>
            <a:srgbClr val="E6695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7" name="Text Placeholder 6">
            <a:extLst>
              <a:ext uri="{FF2B5EF4-FFF2-40B4-BE49-F238E27FC236}">
                <a16:creationId xmlns:a16="http://schemas.microsoft.com/office/drawing/2014/main" id="{1683D82C-AE03-599B-FCC1-D51362392E25}"/>
              </a:ext>
            </a:extLst>
          </p:cNvPr>
          <p:cNvSpPr txBox="1">
            <a:spLocks/>
          </p:cNvSpPr>
          <p:nvPr/>
        </p:nvSpPr>
        <p:spPr>
          <a:xfrm>
            <a:off x="8700356" y="5411368"/>
            <a:ext cx="1370568"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0" marR="0" indent="0" algn="l" defTabSz="825500" latinLnBrk="0">
              <a:lnSpc>
                <a:spcPct val="100000"/>
              </a:lnSpc>
              <a:spcBef>
                <a:spcPts val="0"/>
              </a:spcBef>
              <a:spcAft>
                <a:spcPts val="0"/>
              </a:spcAft>
              <a:buClrTx/>
              <a:buSzTx/>
              <a:buFontTx/>
              <a:buNone/>
              <a:tabLst/>
              <a:defRPr sz="11200" b="0" i="0" u="none" strike="noStrike" cap="none" spc="0" baseline="0">
                <a:solidFill>
                  <a:srgbClr val="33334F"/>
                </a:solidFill>
                <a:uFillTx/>
                <a:latin typeface="+mn-lt"/>
                <a:ea typeface="+mn-ea"/>
                <a:cs typeface="+mn-cs"/>
                <a:sym typeface="Jubilat-Regular"/>
              </a:defRPr>
            </a:lvl1pPr>
            <a:lvl2pPr marL="112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2pPr>
            <a:lvl3pPr marL="175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3pPr>
            <a:lvl4pPr marL="239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4pPr>
            <a:lvl5pPr marL="302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5pPr>
            <a:lvl6pPr marL="366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6pPr>
            <a:lvl7pPr marL="429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7pPr>
            <a:lvl8pPr marL="493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8pPr>
            <a:lvl9pPr marL="556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9pPr>
          </a:lstStyle>
          <a:p>
            <a:pPr hangingPunct="1"/>
            <a:r>
              <a:rPr lang="nl-BE" sz="2000" b="1" dirty="0">
                <a:solidFill>
                  <a:srgbClr val="3F3266"/>
                </a:solidFill>
                <a:latin typeface="Sofia Pro" panose="00000500000000000000" pitchFamily="50" charset="0"/>
                <a:cs typeface="Poppins Bold" panose="00000800000000000000" pitchFamily="2" charset="0"/>
              </a:rPr>
              <a:t>My cool API</a:t>
            </a:r>
          </a:p>
        </p:txBody>
      </p:sp>
      <p:pic>
        <p:nvPicPr>
          <p:cNvPr id="19" name="Afbeelding 18">
            <a:extLst>
              <a:ext uri="{FF2B5EF4-FFF2-40B4-BE49-F238E27FC236}">
                <a16:creationId xmlns:a16="http://schemas.microsoft.com/office/drawing/2014/main" id="{7BF12F9E-BD73-07E0-F5F8-4D601E4AF4A9}"/>
              </a:ext>
            </a:extLst>
          </p:cNvPr>
          <p:cNvPicPr>
            <a:picLocks noChangeAspect="1"/>
          </p:cNvPicPr>
          <p:nvPr/>
        </p:nvPicPr>
        <p:blipFill>
          <a:blip r:embed="rId2"/>
          <a:stretch>
            <a:fillRect/>
          </a:stretch>
        </p:blipFill>
        <p:spPr>
          <a:xfrm>
            <a:off x="7934028" y="5916887"/>
            <a:ext cx="2903224" cy="2903224"/>
          </a:xfrm>
          <a:prstGeom prst="rect">
            <a:avLst/>
          </a:prstGeom>
        </p:spPr>
      </p:pic>
      <p:pic>
        <p:nvPicPr>
          <p:cNvPr id="20" name="Afbeelding 19">
            <a:extLst>
              <a:ext uri="{FF2B5EF4-FFF2-40B4-BE49-F238E27FC236}">
                <a16:creationId xmlns:a16="http://schemas.microsoft.com/office/drawing/2014/main" id="{4AC3D952-DE75-3446-BBF5-BAE0E61AFA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75791" y="2099222"/>
            <a:ext cx="2405089" cy="2405089"/>
          </a:xfrm>
          <a:prstGeom prst="rect">
            <a:avLst/>
          </a:prstGeom>
        </p:spPr>
      </p:pic>
      <p:pic>
        <p:nvPicPr>
          <p:cNvPr id="21" name="Afbeelding 20">
            <a:extLst>
              <a:ext uri="{FF2B5EF4-FFF2-40B4-BE49-F238E27FC236}">
                <a16:creationId xmlns:a16="http://schemas.microsoft.com/office/drawing/2014/main" id="{C8E5E2D7-196F-BBCE-B62A-0AD858087D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14330" y="7233539"/>
            <a:ext cx="2051631" cy="2051631"/>
          </a:xfrm>
          <a:prstGeom prst="rect">
            <a:avLst/>
          </a:prstGeom>
        </p:spPr>
      </p:pic>
      <p:pic>
        <p:nvPicPr>
          <p:cNvPr id="28" name="Afbeelding 27">
            <a:extLst>
              <a:ext uri="{FF2B5EF4-FFF2-40B4-BE49-F238E27FC236}">
                <a16:creationId xmlns:a16="http://schemas.microsoft.com/office/drawing/2014/main" id="{574BF36F-DCDC-2599-EFD8-D1B4798526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14330" y="10212686"/>
            <a:ext cx="2051631" cy="2051631"/>
          </a:xfrm>
          <a:prstGeom prst="rect">
            <a:avLst/>
          </a:prstGeom>
        </p:spPr>
      </p:pic>
      <p:cxnSp>
        <p:nvCxnSpPr>
          <p:cNvPr id="43" name="Rechte verbindingslijn met pijl 42">
            <a:extLst>
              <a:ext uri="{FF2B5EF4-FFF2-40B4-BE49-F238E27FC236}">
                <a16:creationId xmlns:a16="http://schemas.microsoft.com/office/drawing/2014/main" id="{AD944DD1-B4F8-FEA5-AE57-F9E8042502ED}"/>
              </a:ext>
            </a:extLst>
          </p:cNvPr>
          <p:cNvCxnSpPr>
            <a:cxnSpLocks/>
            <a:stCxn id="19" idx="3"/>
            <a:endCxn id="20" idx="2"/>
          </p:cNvCxnSpPr>
          <p:nvPr/>
        </p:nvCxnSpPr>
        <p:spPr>
          <a:xfrm flipV="1">
            <a:off x="10837252" y="4504311"/>
            <a:ext cx="4941084" cy="286418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52" name="Rechte verbindingslijn met pijl 51">
            <a:extLst>
              <a:ext uri="{FF2B5EF4-FFF2-40B4-BE49-F238E27FC236}">
                <a16:creationId xmlns:a16="http://schemas.microsoft.com/office/drawing/2014/main" id="{697192DF-F02F-587A-B8DD-80F77CE640C9}"/>
              </a:ext>
            </a:extLst>
          </p:cNvPr>
          <p:cNvCxnSpPr>
            <a:cxnSpLocks/>
            <a:stCxn id="19" idx="3"/>
            <a:endCxn id="21" idx="1"/>
          </p:cNvCxnSpPr>
          <p:nvPr/>
        </p:nvCxnSpPr>
        <p:spPr>
          <a:xfrm>
            <a:off x="10837252" y="7368499"/>
            <a:ext cx="7477078" cy="89085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pic>
        <p:nvPicPr>
          <p:cNvPr id="66" name="Afbeelding 65">
            <a:extLst>
              <a:ext uri="{FF2B5EF4-FFF2-40B4-BE49-F238E27FC236}">
                <a16:creationId xmlns:a16="http://schemas.microsoft.com/office/drawing/2014/main" id="{BBBB1614-86A4-55BC-8756-FFBDE619D7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53964" y="4290402"/>
            <a:ext cx="2051631" cy="2051631"/>
          </a:xfrm>
          <a:prstGeom prst="rect">
            <a:avLst/>
          </a:prstGeom>
        </p:spPr>
      </p:pic>
      <p:cxnSp>
        <p:nvCxnSpPr>
          <p:cNvPr id="69" name="Rechte verbindingslijn met pijl 68">
            <a:extLst>
              <a:ext uri="{FF2B5EF4-FFF2-40B4-BE49-F238E27FC236}">
                <a16:creationId xmlns:a16="http://schemas.microsoft.com/office/drawing/2014/main" id="{70556CB8-67B6-838C-32D8-18CF1FF6CDCA}"/>
              </a:ext>
            </a:extLst>
          </p:cNvPr>
          <p:cNvCxnSpPr>
            <a:cxnSpLocks/>
            <a:stCxn id="19" idx="3"/>
            <a:endCxn id="66" idx="1"/>
          </p:cNvCxnSpPr>
          <p:nvPr/>
        </p:nvCxnSpPr>
        <p:spPr>
          <a:xfrm flipV="1">
            <a:off x="10837252" y="5316218"/>
            <a:ext cx="7416712" cy="205228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pic>
        <p:nvPicPr>
          <p:cNvPr id="75" name="Afbeelding 74">
            <a:extLst>
              <a:ext uri="{FF2B5EF4-FFF2-40B4-BE49-F238E27FC236}">
                <a16:creationId xmlns:a16="http://schemas.microsoft.com/office/drawing/2014/main" id="{CC407782-CA2E-F3FF-72A6-550F45F01F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6992" y="3642284"/>
            <a:ext cx="1579920" cy="1579920"/>
          </a:xfrm>
          <a:prstGeom prst="rect">
            <a:avLst/>
          </a:prstGeom>
        </p:spPr>
      </p:pic>
      <p:pic>
        <p:nvPicPr>
          <p:cNvPr id="76" name="Afbeelding 75">
            <a:extLst>
              <a:ext uri="{FF2B5EF4-FFF2-40B4-BE49-F238E27FC236}">
                <a16:creationId xmlns:a16="http://schemas.microsoft.com/office/drawing/2014/main" id="{BE0D739A-7F3B-AA14-3BDE-2136BED16C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8574" y="7927354"/>
            <a:ext cx="584755" cy="584755"/>
          </a:xfrm>
          <a:prstGeom prst="rect">
            <a:avLst/>
          </a:prstGeom>
        </p:spPr>
      </p:pic>
      <p:pic>
        <p:nvPicPr>
          <p:cNvPr id="77" name="Afbeelding 76">
            <a:extLst>
              <a:ext uri="{FF2B5EF4-FFF2-40B4-BE49-F238E27FC236}">
                <a16:creationId xmlns:a16="http://schemas.microsoft.com/office/drawing/2014/main" id="{A15705CD-064F-5783-B732-957CD98BAC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8939" y="8350601"/>
            <a:ext cx="1599219" cy="1599219"/>
          </a:xfrm>
          <a:prstGeom prst="rect">
            <a:avLst/>
          </a:prstGeom>
        </p:spPr>
      </p:pic>
      <p:cxnSp>
        <p:nvCxnSpPr>
          <p:cNvPr id="78" name="Rechte verbindingslijn met pijl 77">
            <a:extLst>
              <a:ext uri="{FF2B5EF4-FFF2-40B4-BE49-F238E27FC236}">
                <a16:creationId xmlns:a16="http://schemas.microsoft.com/office/drawing/2014/main" id="{D6005A27-2281-18EA-815B-FE642DC0EB02}"/>
              </a:ext>
            </a:extLst>
          </p:cNvPr>
          <p:cNvCxnSpPr>
            <a:cxnSpLocks/>
            <a:stCxn id="19" idx="1"/>
            <a:endCxn id="77" idx="3"/>
          </p:cNvCxnSpPr>
          <p:nvPr/>
        </p:nvCxnSpPr>
        <p:spPr>
          <a:xfrm flipH="1">
            <a:off x="2458158" y="7368499"/>
            <a:ext cx="5475870" cy="1781712"/>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81" name="Rechte verbindingslijn met pijl 80">
            <a:extLst>
              <a:ext uri="{FF2B5EF4-FFF2-40B4-BE49-F238E27FC236}">
                <a16:creationId xmlns:a16="http://schemas.microsoft.com/office/drawing/2014/main" id="{A05D51FE-FA19-467A-C9A7-5698F735B2A4}"/>
              </a:ext>
            </a:extLst>
          </p:cNvPr>
          <p:cNvCxnSpPr>
            <a:cxnSpLocks/>
            <a:stCxn id="19" idx="1"/>
            <a:endCxn id="75" idx="3"/>
          </p:cNvCxnSpPr>
          <p:nvPr/>
        </p:nvCxnSpPr>
        <p:spPr>
          <a:xfrm flipH="1" flipV="1">
            <a:off x="2386912" y="4432244"/>
            <a:ext cx="5547116" cy="293625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pic>
        <p:nvPicPr>
          <p:cNvPr id="2" name="Afbeelding 1">
            <a:extLst>
              <a:ext uri="{FF2B5EF4-FFF2-40B4-BE49-F238E27FC236}">
                <a16:creationId xmlns:a16="http://schemas.microsoft.com/office/drawing/2014/main" id="{61E15AE9-552B-B698-6535-3023355E2AF2}"/>
              </a:ext>
            </a:extLst>
          </p:cNvPr>
          <p:cNvPicPr>
            <a:picLocks noChangeAspect="1"/>
          </p:cNvPicPr>
          <p:nvPr/>
        </p:nvPicPr>
        <p:blipFill>
          <a:blip r:embed="rId2"/>
          <a:stretch>
            <a:fillRect/>
          </a:stretch>
        </p:blipFill>
        <p:spPr>
          <a:xfrm>
            <a:off x="12601951" y="9790543"/>
            <a:ext cx="2903224" cy="2903224"/>
          </a:xfrm>
          <a:prstGeom prst="rect">
            <a:avLst/>
          </a:prstGeom>
        </p:spPr>
      </p:pic>
      <p:cxnSp>
        <p:nvCxnSpPr>
          <p:cNvPr id="3" name="Rechte verbindingslijn met pijl 2">
            <a:extLst>
              <a:ext uri="{FF2B5EF4-FFF2-40B4-BE49-F238E27FC236}">
                <a16:creationId xmlns:a16="http://schemas.microsoft.com/office/drawing/2014/main" id="{7F1F1B3B-3BDE-51D4-3622-69F4B4370944}"/>
              </a:ext>
            </a:extLst>
          </p:cNvPr>
          <p:cNvCxnSpPr>
            <a:cxnSpLocks/>
            <a:stCxn id="19" idx="3"/>
            <a:endCxn id="2" idx="0"/>
          </p:cNvCxnSpPr>
          <p:nvPr/>
        </p:nvCxnSpPr>
        <p:spPr>
          <a:xfrm>
            <a:off x="10837252" y="7368499"/>
            <a:ext cx="3216311" cy="2422044"/>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1" name="Rechte verbindingslijn met pijl 10">
            <a:extLst>
              <a:ext uri="{FF2B5EF4-FFF2-40B4-BE49-F238E27FC236}">
                <a16:creationId xmlns:a16="http://schemas.microsoft.com/office/drawing/2014/main" id="{1483CE36-87B0-46E2-5131-19D46191EE2A}"/>
              </a:ext>
            </a:extLst>
          </p:cNvPr>
          <p:cNvCxnSpPr>
            <a:cxnSpLocks/>
            <a:stCxn id="2" idx="3"/>
            <a:endCxn id="28" idx="1"/>
          </p:cNvCxnSpPr>
          <p:nvPr/>
        </p:nvCxnSpPr>
        <p:spPr>
          <a:xfrm flipV="1">
            <a:off x="15505175" y="11238502"/>
            <a:ext cx="2809155" cy="3653"/>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30" name="Rectangle: Rounded Corners 5">
            <a:extLst>
              <a:ext uri="{FF2B5EF4-FFF2-40B4-BE49-F238E27FC236}">
                <a16:creationId xmlns:a16="http://schemas.microsoft.com/office/drawing/2014/main" id="{9671CD13-5AC6-FEC3-1525-074C45D0991D}"/>
              </a:ext>
            </a:extLst>
          </p:cNvPr>
          <p:cNvSpPr/>
          <p:nvPr/>
        </p:nvSpPr>
        <p:spPr>
          <a:xfrm>
            <a:off x="21413971" y="12333767"/>
            <a:ext cx="3657601" cy="720000"/>
          </a:xfrm>
          <a:prstGeom prst="roundRect">
            <a:avLst>
              <a:gd name="adj" fmla="val 50000"/>
            </a:avLst>
          </a:prstGeom>
          <a:solidFill>
            <a:srgbClr val="B7A0F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31" name="Oval 7">
            <a:extLst>
              <a:ext uri="{FF2B5EF4-FFF2-40B4-BE49-F238E27FC236}">
                <a16:creationId xmlns:a16="http://schemas.microsoft.com/office/drawing/2014/main" id="{33074E16-666E-2842-0CF3-790A5D445A18}"/>
              </a:ext>
            </a:extLst>
          </p:cNvPr>
          <p:cNvSpPr/>
          <p:nvPr/>
        </p:nvSpPr>
        <p:spPr>
          <a:xfrm>
            <a:off x="20365961" y="12333767"/>
            <a:ext cx="720000" cy="720000"/>
          </a:xfrm>
          <a:prstGeom prst="ellipse">
            <a:avLst/>
          </a:prstGeom>
          <a:solidFill>
            <a:srgbClr val="5BC6C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32" name="Oval 8">
            <a:extLst>
              <a:ext uri="{FF2B5EF4-FFF2-40B4-BE49-F238E27FC236}">
                <a16:creationId xmlns:a16="http://schemas.microsoft.com/office/drawing/2014/main" id="{3B1F9903-66A2-868D-84C2-F7A0526B5827}"/>
              </a:ext>
            </a:extLst>
          </p:cNvPr>
          <p:cNvSpPr/>
          <p:nvPr/>
        </p:nvSpPr>
        <p:spPr>
          <a:xfrm>
            <a:off x="19317952" y="12333767"/>
            <a:ext cx="720000" cy="720000"/>
          </a:xfrm>
          <a:prstGeom prst="ellipse">
            <a:avLst/>
          </a:prstGeom>
          <a:solidFill>
            <a:srgbClr val="E6695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2" name="Tijdelijke aanduiding voor dianummer 11">
            <a:extLst>
              <a:ext uri="{FF2B5EF4-FFF2-40B4-BE49-F238E27FC236}">
                <a16:creationId xmlns:a16="http://schemas.microsoft.com/office/drawing/2014/main" id="{81E09E89-B722-9A25-54F1-78964D726AE5}"/>
              </a:ext>
            </a:extLst>
          </p:cNvPr>
          <p:cNvSpPr>
            <a:spLocks noGrp="1"/>
          </p:cNvSpPr>
          <p:nvPr>
            <p:ph type="sldNum" sz="quarter" idx="2"/>
          </p:nvPr>
        </p:nvSpPr>
        <p:spPr/>
        <p:txBody>
          <a:bodyPr/>
          <a:lstStyle/>
          <a:p>
            <a:fld id="{86CB4B4D-7CA3-9044-876B-883B54F8677D}" type="slidenum">
              <a:rPr lang="nl-BE" smtClean="0"/>
              <a:t>4</a:t>
            </a:fld>
            <a:endParaRPr lang="nl-BE"/>
          </a:p>
        </p:txBody>
      </p:sp>
    </p:spTree>
    <p:extLst>
      <p:ext uri="{BB962C8B-B14F-4D97-AF65-F5344CB8AC3E}">
        <p14:creationId xmlns:p14="http://schemas.microsoft.com/office/powerpoint/2010/main" val="262246255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6AAFB72-BFB0-4AA2-B04B-62C36A09B9EA}"/>
              </a:ext>
            </a:extLst>
          </p:cNvPr>
          <p:cNvSpPr/>
          <p:nvPr/>
        </p:nvSpPr>
        <p:spPr>
          <a:xfrm>
            <a:off x="21413971" y="12333767"/>
            <a:ext cx="3657601" cy="720000"/>
          </a:xfrm>
          <a:prstGeom prst="roundRect">
            <a:avLst>
              <a:gd name="adj" fmla="val 50000"/>
            </a:avLst>
          </a:prstGeom>
          <a:solidFill>
            <a:srgbClr val="B7A0F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8" name="Oval 7">
            <a:extLst>
              <a:ext uri="{FF2B5EF4-FFF2-40B4-BE49-F238E27FC236}">
                <a16:creationId xmlns:a16="http://schemas.microsoft.com/office/drawing/2014/main" id="{148B9BBB-6B3A-43AA-A719-4FB147E2955F}"/>
              </a:ext>
            </a:extLst>
          </p:cNvPr>
          <p:cNvSpPr/>
          <p:nvPr/>
        </p:nvSpPr>
        <p:spPr>
          <a:xfrm>
            <a:off x="20365961" y="12333767"/>
            <a:ext cx="720000" cy="720000"/>
          </a:xfrm>
          <a:prstGeom prst="ellipse">
            <a:avLst/>
          </a:prstGeom>
          <a:solidFill>
            <a:srgbClr val="5BC6C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9" name="Oval 8">
            <a:extLst>
              <a:ext uri="{FF2B5EF4-FFF2-40B4-BE49-F238E27FC236}">
                <a16:creationId xmlns:a16="http://schemas.microsoft.com/office/drawing/2014/main" id="{1B62CDF4-5DB2-4500-8B12-55C7E3A031DF}"/>
              </a:ext>
            </a:extLst>
          </p:cNvPr>
          <p:cNvSpPr/>
          <p:nvPr/>
        </p:nvSpPr>
        <p:spPr>
          <a:xfrm>
            <a:off x="21910461" y="12333767"/>
            <a:ext cx="720000" cy="720000"/>
          </a:xfrm>
          <a:prstGeom prst="ellipse">
            <a:avLst/>
          </a:prstGeom>
          <a:solidFill>
            <a:srgbClr val="E6695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 name="Text Placeholder 6">
            <a:extLst>
              <a:ext uri="{FF2B5EF4-FFF2-40B4-BE49-F238E27FC236}">
                <a16:creationId xmlns:a16="http://schemas.microsoft.com/office/drawing/2014/main" id="{F5401B39-B944-7991-2C72-F2D3EF686C22}"/>
              </a:ext>
            </a:extLst>
          </p:cNvPr>
          <p:cNvSpPr txBox="1">
            <a:spLocks/>
          </p:cNvSpPr>
          <p:nvPr/>
        </p:nvSpPr>
        <p:spPr>
          <a:xfrm>
            <a:off x="1044424" y="662233"/>
            <a:ext cx="13922081" cy="1579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0" marR="0" indent="0" algn="l" defTabSz="825500" latinLnBrk="0">
              <a:lnSpc>
                <a:spcPct val="100000"/>
              </a:lnSpc>
              <a:spcBef>
                <a:spcPts val="0"/>
              </a:spcBef>
              <a:spcAft>
                <a:spcPts val="0"/>
              </a:spcAft>
              <a:buClrTx/>
              <a:buSzTx/>
              <a:buFontTx/>
              <a:buNone/>
              <a:tabLst/>
              <a:defRPr sz="11200" b="0" i="0" u="none" strike="noStrike" cap="none" spc="0" baseline="0">
                <a:solidFill>
                  <a:srgbClr val="33334F"/>
                </a:solidFill>
                <a:uFillTx/>
                <a:latin typeface="+mn-lt"/>
                <a:ea typeface="+mn-ea"/>
                <a:cs typeface="+mn-cs"/>
                <a:sym typeface="Jubilat-Regular"/>
              </a:defRPr>
            </a:lvl1pPr>
            <a:lvl2pPr marL="112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2pPr>
            <a:lvl3pPr marL="175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3pPr>
            <a:lvl4pPr marL="239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4pPr>
            <a:lvl5pPr marL="302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5pPr>
            <a:lvl6pPr marL="366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6pPr>
            <a:lvl7pPr marL="429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7pPr>
            <a:lvl8pPr marL="493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8pPr>
            <a:lvl9pPr marL="556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9pPr>
          </a:lstStyle>
          <a:p>
            <a:pPr hangingPunct="1"/>
            <a:r>
              <a:rPr lang="nl-BE" sz="9600" b="1" dirty="0">
                <a:solidFill>
                  <a:srgbClr val="3F3266"/>
                </a:solidFill>
                <a:latin typeface="Sofia Pro" panose="00000500000000000000" pitchFamily="50" charset="0"/>
                <a:cs typeface="Poppins Bold" panose="00000800000000000000" pitchFamily="2" charset="0"/>
              </a:rPr>
              <a:t>Http response status codes</a:t>
            </a:r>
            <a:endParaRPr lang="nl-BE" b="1" dirty="0">
              <a:solidFill>
                <a:srgbClr val="3F3266"/>
              </a:solidFill>
              <a:latin typeface="Sofia Pro" panose="00000500000000000000" pitchFamily="50" charset="0"/>
              <a:cs typeface="Poppins Bold" panose="00000800000000000000" pitchFamily="2" charset="0"/>
            </a:endParaRPr>
          </a:p>
        </p:txBody>
      </p:sp>
      <p:sp>
        <p:nvSpPr>
          <p:cNvPr id="5" name="Text Placeholder 4">
            <a:extLst>
              <a:ext uri="{FF2B5EF4-FFF2-40B4-BE49-F238E27FC236}">
                <a16:creationId xmlns:a16="http://schemas.microsoft.com/office/drawing/2014/main" id="{2DD67600-6813-B971-5B13-015E92FFD8B9}"/>
              </a:ext>
            </a:extLst>
          </p:cNvPr>
          <p:cNvSpPr>
            <a:spLocks noGrp="1"/>
          </p:cNvSpPr>
          <p:nvPr>
            <p:ph type="body" sz="quarter" idx="13"/>
          </p:nvPr>
        </p:nvSpPr>
        <p:spPr>
          <a:xfrm>
            <a:off x="1044424" y="3053420"/>
            <a:ext cx="11134165" cy="6573081"/>
          </a:xfrm>
        </p:spPr>
        <p:txBody>
          <a:bodyPr anchor="t"/>
          <a:lstStyle/>
          <a:p>
            <a:pPr marL="571500" indent="-571500">
              <a:buFont typeface="Arial" panose="020B0604020202020204" pitchFamily="34" charset="0"/>
              <a:buChar char="•"/>
            </a:pPr>
            <a:r>
              <a:rPr lang="nl-BE" b="1" dirty="0">
                <a:solidFill>
                  <a:schemeClr val="tx1">
                    <a:lumMod val="50000"/>
                  </a:schemeClr>
                </a:solidFill>
                <a:latin typeface="Sofia Pro" panose="00000500000000000000" pitchFamily="50" charset="0"/>
                <a:cs typeface="Poppins" panose="00000500000000000000" pitchFamily="2" charset="0"/>
              </a:rPr>
              <a:t>Informational 1xx</a:t>
            </a:r>
          </a:p>
          <a:p>
            <a:pPr marL="571500" indent="-571500">
              <a:buFont typeface="Arial" panose="020B0604020202020204" pitchFamily="34" charset="0"/>
              <a:buChar char="•"/>
            </a:pPr>
            <a:r>
              <a:rPr lang="nl-BE" b="1" dirty="0">
                <a:solidFill>
                  <a:schemeClr val="tx1">
                    <a:lumMod val="50000"/>
                  </a:schemeClr>
                </a:solidFill>
                <a:latin typeface="Sofia Pro" panose="00000500000000000000" pitchFamily="50" charset="0"/>
                <a:cs typeface="Poppins" panose="00000500000000000000" pitchFamily="2" charset="0"/>
              </a:rPr>
              <a:t>Successful 2xx</a:t>
            </a:r>
          </a:p>
          <a:p>
            <a:pPr marL="1694961" lvl="1" indent="-571500">
              <a:spcBef>
                <a:spcPts val="400"/>
              </a:spcBef>
              <a:buFont typeface="Arial" panose="020B0604020202020204" pitchFamily="34" charset="0"/>
              <a:buChar char="•"/>
            </a:pPr>
            <a:r>
              <a:rPr lang="nl-BE" b="1" dirty="0">
                <a:solidFill>
                  <a:schemeClr val="tx1">
                    <a:lumMod val="50000"/>
                  </a:schemeClr>
                </a:solidFill>
                <a:latin typeface="Sofia Pro" panose="00000500000000000000" pitchFamily="50" charset="0"/>
                <a:cs typeface="Poppins" panose="00000500000000000000" pitchFamily="2" charset="0"/>
              </a:rPr>
              <a:t>200 OK</a:t>
            </a:r>
          </a:p>
          <a:p>
            <a:pPr marL="1694961" lvl="1" indent="-571500">
              <a:spcBef>
                <a:spcPts val="400"/>
              </a:spcBef>
              <a:buFont typeface="Arial" panose="020B0604020202020204" pitchFamily="34" charset="0"/>
              <a:buChar char="•"/>
            </a:pPr>
            <a:r>
              <a:rPr lang="nl-BE" b="1" dirty="0">
                <a:solidFill>
                  <a:schemeClr val="tx1">
                    <a:lumMod val="50000"/>
                  </a:schemeClr>
                </a:solidFill>
                <a:latin typeface="Sofia Pro" panose="00000500000000000000" pitchFamily="50" charset="0"/>
                <a:cs typeface="Poppins" panose="00000500000000000000" pitchFamily="2" charset="0"/>
              </a:rPr>
              <a:t>201 created</a:t>
            </a:r>
          </a:p>
          <a:p>
            <a:pPr marL="571500" indent="-571500">
              <a:buFont typeface="Arial" panose="020B0604020202020204" pitchFamily="34" charset="0"/>
              <a:buChar char="•"/>
            </a:pPr>
            <a:r>
              <a:rPr lang="nl-BE" b="1" dirty="0">
                <a:solidFill>
                  <a:schemeClr val="tx1">
                    <a:lumMod val="50000"/>
                  </a:schemeClr>
                </a:solidFill>
                <a:latin typeface="Sofia Pro" panose="00000500000000000000" pitchFamily="50" charset="0"/>
                <a:cs typeface="Poppins" panose="00000500000000000000" pitchFamily="2" charset="0"/>
              </a:rPr>
              <a:t>Redirection 3xx</a:t>
            </a:r>
          </a:p>
          <a:p>
            <a:pPr marL="571500" indent="-571500">
              <a:buFont typeface="Arial" panose="020B0604020202020204" pitchFamily="34" charset="0"/>
              <a:buChar char="•"/>
            </a:pPr>
            <a:r>
              <a:rPr lang="nl-BE" b="1" dirty="0">
                <a:solidFill>
                  <a:schemeClr val="tx1">
                    <a:lumMod val="50000"/>
                  </a:schemeClr>
                </a:solidFill>
                <a:latin typeface="Sofia Pro" panose="00000500000000000000" pitchFamily="50" charset="0"/>
                <a:cs typeface="Poppins" panose="00000500000000000000" pitchFamily="2" charset="0"/>
              </a:rPr>
              <a:t>Client Error 4xx</a:t>
            </a:r>
          </a:p>
          <a:p>
            <a:pPr marL="571500" indent="-571500">
              <a:buFont typeface="Arial" panose="020B0604020202020204" pitchFamily="34" charset="0"/>
              <a:buChar char="•"/>
            </a:pPr>
            <a:r>
              <a:rPr lang="nl-BE" b="1" dirty="0">
                <a:solidFill>
                  <a:schemeClr val="tx1">
                    <a:lumMod val="50000"/>
                  </a:schemeClr>
                </a:solidFill>
                <a:latin typeface="Sofia Pro" panose="00000500000000000000" pitchFamily="50" charset="0"/>
                <a:cs typeface="Poppins" panose="00000500000000000000" pitchFamily="2" charset="0"/>
              </a:rPr>
              <a:t>Server Error 5xx</a:t>
            </a:r>
          </a:p>
        </p:txBody>
      </p:sp>
      <p:sp>
        <p:nvSpPr>
          <p:cNvPr id="11" name="Tekstvak 10">
            <a:extLst>
              <a:ext uri="{FF2B5EF4-FFF2-40B4-BE49-F238E27FC236}">
                <a16:creationId xmlns:a16="http://schemas.microsoft.com/office/drawing/2014/main" id="{37B77C55-02F6-0486-F184-E3C596705AD6}"/>
              </a:ext>
            </a:extLst>
          </p:cNvPr>
          <p:cNvSpPr txBox="1"/>
          <p:nvPr/>
        </p:nvSpPr>
        <p:spPr>
          <a:xfrm>
            <a:off x="11884671" y="5797696"/>
            <a:ext cx="11134165" cy="1084528"/>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r>
              <a:rPr lang="nl-BE" b="1" dirty="0">
                <a:solidFill>
                  <a:srgbClr val="D4D4D4"/>
                </a:solidFill>
                <a:effectLst/>
                <a:latin typeface="Menlo" panose="020B0609030804020204" pitchFamily="49" charset="0"/>
              </a:rPr>
              <a:t>HTTP/</a:t>
            </a:r>
            <a:r>
              <a:rPr lang="nl-BE" b="1" dirty="0">
                <a:solidFill>
                  <a:srgbClr val="B5CEA8"/>
                </a:solidFill>
                <a:effectLst/>
                <a:latin typeface="Menlo" panose="020B0609030804020204" pitchFamily="49" charset="0"/>
              </a:rPr>
              <a:t>1.1</a:t>
            </a:r>
            <a:r>
              <a:rPr lang="nl-BE" b="1" dirty="0">
                <a:solidFill>
                  <a:srgbClr val="D4D4D4"/>
                </a:solidFill>
                <a:effectLst/>
                <a:latin typeface="Menlo" panose="020B0609030804020204" pitchFamily="49" charset="0"/>
              </a:rPr>
              <a:t> </a:t>
            </a:r>
            <a:r>
              <a:rPr lang="nl-BE" b="1" dirty="0">
                <a:solidFill>
                  <a:srgbClr val="B5CEA8"/>
                </a:solidFill>
                <a:effectLst/>
                <a:latin typeface="Menlo" panose="020B0609030804020204" pitchFamily="49" charset="0"/>
              </a:rPr>
              <a:t>502</a:t>
            </a:r>
            <a:r>
              <a:rPr lang="nl-BE" b="1" dirty="0">
                <a:solidFill>
                  <a:srgbClr val="D4D4D4"/>
                </a:solidFill>
                <a:effectLst/>
                <a:latin typeface="Menlo" panose="020B0609030804020204" pitchFamily="49" charset="0"/>
              </a:rPr>
              <a:t> BAD GATEWAY</a:t>
            </a:r>
          </a:p>
          <a:p>
            <a:r>
              <a:rPr lang="nl-BE" b="1" dirty="0">
                <a:solidFill>
                  <a:srgbClr val="D4D4D4"/>
                </a:solidFill>
                <a:effectLst/>
                <a:latin typeface="Menlo" panose="020B0609030804020204" pitchFamily="49" charset="0"/>
              </a:rPr>
              <a:t>Content-Type: application-json</a:t>
            </a:r>
          </a:p>
        </p:txBody>
      </p:sp>
      <p:sp>
        <p:nvSpPr>
          <p:cNvPr id="3" name="Rectangle: Rounded Corners 5">
            <a:extLst>
              <a:ext uri="{FF2B5EF4-FFF2-40B4-BE49-F238E27FC236}">
                <a16:creationId xmlns:a16="http://schemas.microsoft.com/office/drawing/2014/main" id="{761DB871-2125-5CF8-F776-E616A1784D9E}"/>
              </a:ext>
            </a:extLst>
          </p:cNvPr>
          <p:cNvSpPr/>
          <p:nvPr/>
        </p:nvSpPr>
        <p:spPr>
          <a:xfrm>
            <a:off x="21413971" y="12333767"/>
            <a:ext cx="3657601" cy="720000"/>
          </a:xfrm>
          <a:prstGeom prst="roundRect">
            <a:avLst>
              <a:gd name="adj" fmla="val 50000"/>
            </a:avLst>
          </a:prstGeom>
          <a:solidFill>
            <a:srgbClr val="B7A0F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4" name="Oval 7">
            <a:extLst>
              <a:ext uri="{FF2B5EF4-FFF2-40B4-BE49-F238E27FC236}">
                <a16:creationId xmlns:a16="http://schemas.microsoft.com/office/drawing/2014/main" id="{55A957DF-BD5B-B10F-F4DB-B25859E2214C}"/>
              </a:ext>
            </a:extLst>
          </p:cNvPr>
          <p:cNvSpPr/>
          <p:nvPr/>
        </p:nvSpPr>
        <p:spPr>
          <a:xfrm>
            <a:off x="20365961" y="12333767"/>
            <a:ext cx="720000" cy="720000"/>
          </a:xfrm>
          <a:prstGeom prst="ellipse">
            <a:avLst/>
          </a:prstGeom>
          <a:solidFill>
            <a:srgbClr val="5BC6C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7" name="Oval 8">
            <a:extLst>
              <a:ext uri="{FF2B5EF4-FFF2-40B4-BE49-F238E27FC236}">
                <a16:creationId xmlns:a16="http://schemas.microsoft.com/office/drawing/2014/main" id="{E92D8559-A72A-2989-20CA-B09DBCDE5377}"/>
              </a:ext>
            </a:extLst>
          </p:cNvPr>
          <p:cNvSpPr/>
          <p:nvPr/>
        </p:nvSpPr>
        <p:spPr>
          <a:xfrm>
            <a:off x="19317952" y="12333767"/>
            <a:ext cx="720000" cy="720000"/>
          </a:xfrm>
          <a:prstGeom prst="ellipse">
            <a:avLst/>
          </a:prstGeom>
          <a:solidFill>
            <a:srgbClr val="E6695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3" name="Tijdelijke aanduiding voor dianummer 12">
            <a:extLst>
              <a:ext uri="{FF2B5EF4-FFF2-40B4-BE49-F238E27FC236}">
                <a16:creationId xmlns:a16="http://schemas.microsoft.com/office/drawing/2014/main" id="{0FD67C10-A39C-718E-E1C9-4944862EC534}"/>
              </a:ext>
            </a:extLst>
          </p:cNvPr>
          <p:cNvSpPr>
            <a:spLocks noGrp="1"/>
          </p:cNvSpPr>
          <p:nvPr>
            <p:ph type="sldNum" sz="quarter" idx="2"/>
          </p:nvPr>
        </p:nvSpPr>
        <p:spPr/>
        <p:txBody>
          <a:bodyPr/>
          <a:lstStyle/>
          <a:p>
            <a:fld id="{86CB4B4D-7CA3-9044-876B-883B54F8677D}" type="slidenum">
              <a:rPr lang="nl-BE" smtClean="0"/>
              <a:t>5</a:t>
            </a:fld>
            <a:endParaRPr lang="nl-BE"/>
          </a:p>
        </p:txBody>
      </p:sp>
    </p:spTree>
    <p:extLst>
      <p:ext uri="{BB962C8B-B14F-4D97-AF65-F5344CB8AC3E}">
        <p14:creationId xmlns:p14="http://schemas.microsoft.com/office/powerpoint/2010/main" val="352748368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6AAFB72-BFB0-4AA2-B04B-62C36A09B9EA}"/>
              </a:ext>
            </a:extLst>
          </p:cNvPr>
          <p:cNvSpPr/>
          <p:nvPr/>
        </p:nvSpPr>
        <p:spPr>
          <a:xfrm>
            <a:off x="21413971" y="12333767"/>
            <a:ext cx="3657601" cy="720000"/>
          </a:xfrm>
          <a:prstGeom prst="roundRect">
            <a:avLst>
              <a:gd name="adj" fmla="val 50000"/>
            </a:avLst>
          </a:prstGeom>
          <a:solidFill>
            <a:srgbClr val="B7A0F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8" name="Oval 7">
            <a:extLst>
              <a:ext uri="{FF2B5EF4-FFF2-40B4-BE49-F238E27FC236}">
                <a16:creationId xmlns:a16="http://schemas.microsoft.com/office/drawing/2014/main" id="{148B9BBB-6B3A-43AA-A719-4FB147E2955F}"/>
              </a:ext>
            </a:extLst>
          </p:cNvPr>
          <p:cNvSpPr/>
          <p:nvPr/>
        </p:nvSpPr>
        <p:spPr>
          <a:xfrm>
            <a:off x="20365961" y="12333767"/>
            <a:ext cx="720000" cy="720000"/>
          </a:xfrm>
          <a:prstGeom prst="ellipse">
            <a:avLst/>
          </a:prstGeom>
          <a:solidFill>
            <a:srgbClr val="5BC6C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9" name="Oval 8">
            <a:extLst>
              <a:ext uri="{FF2B5EF4-FFF2-40B4-BE49-F238E27FC236}">
                <a16:creationId xmlns:a16="http://schemas.microsoft.com/office/drawing/2014/main" id="{1B62CDF4-5DB2-4500-8B12-55C7E3A031DF}"/>
              </a:ext>
            </a:extLst>
          </p:cNvPr>
          <p:cNvSpPr/>
          <p:nvPr/>
        </p:nvSpPr>
        <p:spPr>
          <a:xfrm>
            <a:off x="21910461" y="12333767"/>
            <a:ext cx="720000" cy="720000"/>
          </a:xfrm>
          <a:prstGeom prst="ellipse">
            <a:avLst/>
          </a:prstGeom>
          <a:solidFill>
            <a:srgbClr val="E6695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 name="Text Placeholder 6">
            <a:extLst>
              <a:ext uri="{FF2B5EF4-FFF2-40B4-BE49-F238E27FC236}">
                <a16:creationId xmlns:a16="http://schemas.microsoft.com/office/drawing/2014/main" id="{F5401B39-B944-7991-2C72-F2D3EF686C22}"/>
              </a:ext>
            </a:extLst>
          </p:cNvPr>
          <p:cNvSpPr txBox="1">
            <a:spLocks/>
          </p:cNvSpPr>
          <p:nvPr/>
        </p:nvSpPr>
        <p:spPr>
          <a:xfrm>
            <a:off x="1044424" y="662233"/>
            <a:ext cx="19136649" cy="1579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0" marR="0" indent="0" algn="l" defTabSz="825500" latinLnBrk="0">
              <a:lnSpc>
                <a:spcPct val="100000"/>
              </a:lnSpc>
              <a:spcBef>
                <a:spcPts val="0"/>
              </a:spcBef>
              <a:spcAft>
                <a:spcPts val="0"/>
              </a:spcAft>
              <a:buClrTx/>
              <a:buSzTx/>
              <a:buFontTx/>
              <a:buNone/>
              <a:tabLst/>
              <a:defRPr sz="11200" b="0" i="0" u="none" strike="noStrike" cap="none" spc="0" baseline="0">
                <a:solidFill>
                  <a:srgbClr val="33334F"/>
                </a:solidFill>
                <a:uFillTx/>
                <a:latin typeface="+mn-lt"/>
                <a:ea typeface="+mn-ea"/>
                <a:cs typeface="+mn-cs"/>
                <a:sym typeface="Jubilat-Regular"/>
              </a:defRPr>
            </a:lvl1pPr>
            <a:lvl2pPr marL="112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2pPr>
            <a:lvl3pPr marL="175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3pPr>
            <a:lvl4pPr marL="239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4pPr>
            <a:lvl5pPr marL="302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5pPr>
            <a:lvl6pPr marL="366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6pPr>
            <a:lvl7pPr marL="429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7pPr>
            <a:lvl8pPr marL="493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8pPr>
            <a:lvl9pPr marL="556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9pPr>
          </a:lstStyle>
          <a:p>
            <a:pPr hangingPunct="1"/>
            <a:r>
              <a:rPr lang="nl-BE" sz="9600" b="1" dirty="0">
                <a:solidFill>
                  <a:srgbClr val="3F3266"/>
                </a:solidFill>
                <a:latin typeface="Sofia Pro" panose="00000500000000000000" pitchFamily="50" charset="0"/>
                <a:cs typeface="Poppins Bold" panose="00000800000000000000" pitchFamily="2" charset="0"/>
              </a:rPr>
              <a:t>Http response status codes 4xx &amp; 5xx</a:t>
            </a:r>
            <a:endParaRPr lang="nl-BE" b="1" dirty="0">
              <a:solidFill>
                <a:srgbClr val="3F3266"/>
              </a:solidFill>
              <a:latin typeface="Sofia Pro" panose="00000500000000000000" pitchFamily="50" charset="0"/>
              <a:cs typeface="Poppins Bold" panose="00000800000000000000" pitchFamily="2" charset="0"/>
            </a:endParaRPr>
          </a:p>
        </p:txBody>
      </p:sp>
      <p:sp>
        <p:nvSpPr>
          <p:cNvPr id="5" name="Text Placeholder 4">
            <a:extLst>
              <a:ext uri="{FF2B5EF4-FFF2-40B4-BE49-F238E27FC236}">
                <a16:creationId xmlns:a16="http://schemas.microsoft.com/office/drawing/2014/main" id="{2DD67600-6813-B971-5B13-015E92FFD8B9}"/>
              </a:ext>
            </a:extLst>
          </p:cNvPr>
          <p:cNvSpPr>
            <a:spLocks noGrp="1"/>
          </p:cNvSpPr>
          <p:nvPr>
            <p:ph type="body" sz="quarter" idx="13"/>
          </p:nvPr>
        </p:nvSpPr>
        <p:spPr>
          <a:xfrm>
            <a:off x="1044424" y="3053420"/>
            <a:ext cx="11134165" cy="8317149"/>
          </a:xfrm>
        </p:spPr>
        <p:txBody>
          <a:bodyPr anchor="t"/>
          <a:lstStyle/>
          <a:p>
            <a:pPr marL="571500" indent="-571500">
              <a:buFont typeface="Arial" panose="020B0604020202020204" pitchFamily="34" charset="0"/>
              <a:buChar char="•"/>
            </a:pPr>
            <a:r>
              <a:rPr lang="nl-BE" b="1" dirty="0">
                <a:solidFill>
                  <a:schemeClr val="tx1">
                    <a:lumMod val="50000"/>
                  </a:schemeClr>
                </a:solidFill>
                <a:latin typeface="Sofia Pro" panose="00000500000000000000" pitchFamily="50" charset="0"/>
                <a:cs typeface="Poppins" panose="00000500000000000000" pitchFamily="2" charset="0"/>
              </a:rPr>
              <a:t>400 Bad Request</a:t>
            </a:r>
          </a:p>
          <a:p>
            <a:pPr marL="571500" indent="-571500">
              <a:buFont typeface="Arial" panose="020B0604020202020204" pitchFamily="34" charset="0"/>
              <a:buChar char="•"/>
            </a:pPr>
            <a:r>
              <a:rPr lang="nl-BE" b="1" dirty="0">
                <a:solidFill>
                  <a:schemeClr val="tx1">
                    <a:lumMod val="50000"/>
                  </a:schemeClr>
                </a:solidFill>
                <a:latin typeface="Sofia Pro" panose="00000500000000000000" pitchFamily="50" charset="0"/>
                <a:cs typeface="Poppins" panose="00000500000000000000" pitchFamily="2" charset="0"/>
              </a:rPr>
              <a:t>401 Unauthorized</a:t>
            </a:r>
          </a:p>
          <a:p>
            <a:pPr marL="571500" indent="-571500">
              <a:buFont typeface="Arial" panose="020B0604020202020204" pitchFamily="34" charset="0"/>
              <a:buChar char="•"/>
            </a:pPr>
            <a:r>
              <a:rPr lang="nl-BE" b="1" dirty="0">
                <a:solidFill>
                  <a:schemeClr val="tx1">
                    <a:lumMod val="50000"/>
                  </a:schemeClr>
                </a:solidFill>
                <a:latin typeface="Sofia Pro" panose="00000500000000000000" pitchFamily="50" charset="0"/>
                <a:cs typeface="Poppins" panose="00000500000000000000" pitchFamily="2" charset="0"/>
              </a:rPr>
              <a:t>403 Forbidden</a:t>
            </a:r>
          </a:p>
          <a:p>
            <a:pPr marL="571500" indent="-571500">
              <a:buFont typeface="Arial" panose="020B0604020202020204" pitchFamily="34" charset="0"/>
              <a:buChar char="•"/>
            </a:pPr>
            <a:r>
              <a:rPr lang="nl-BE" b="1" dirty="0">
                <a:solidFill>
                  <a:schemeClr val="tx1">
                    <a:lumMod val="50000"/>
                  </a:schemeClr>
                </a:solidFill>
                <a:latin typeface="Sofia Pro" panose="00000500000000000000" pitchFamily="50" charset="0"/>
                <a:cs typeface="Poppins" panose="00000500000000000000" pitchFamily="2" charset="0"/>
              </a:rPr>
              <a:t>404 Not Found</a:t>
            </a:r>
          </a:p>
          <a:p>
            <a:pPr marL="571500" indent="-571500">
              <a:buFont typeface="Arial" panose="020B0604020202020204" pitchFamily="34" charset="0"/>
              <a:buChar char="•"/>
            </a:pPr>
            <a:endParaRPr lang="nl-BE" b="1" dirty="0">
              <a:solidFill>
                <a:schemeClr val="tx1">
                  <a:lumMod val="50000"/>
                </a:schemeClr>
              </a:solidFill>
              <a:latin typeface="Sofia Pro" panose="00000500000000000000" pitchFamily="50" charset="0"/>
              <a:cs typeface="Poppins" panose="00000500000000000000" pitchFamily="2" charset="0"/>
            </a:endParaRPr>
          </a:p>
          <a:p>
            <a:pPr marL="571500" indent="-571500">
              <a:buFont typeface="Arial" panose="020B0604020202020204" pitchFamily="34" charset="0"/>
              <a:buChar char="•"/>
            </a:pPr>
            <a:r>
              <a:rPr lang="nl-BE" b="1" dirty="0">
                <a:solidFill>
                  <a:schemeClr val="tx1">
                    <a:lumMod val="50000"/>
                  </a:schemeClr>
                </a:solidFill>
                <a:latin typeface="Sofia Pro" panose="00000500000000000000" pitchFamily="50" charset="0"/>
                <a:cs typeface="Poppins" panose="00000500000000000000" pitchFamily="2" charset="0"/>
              </a:rPr>
              <a:t>500 Internal Server Error</a:t>
            </a:r>
          </a:p>
          <a:p>
            <a:pPr marL="571500" indent="-571500">
              <a:buFont typeface="Arial" panose="020B0604020202020204" pitchFamily="34" charset="0"/>
              <a:buChar char="•"/>
            </a:pPr>
            <a:r>
              <a:rPr lang="nl-BE" b="1" dirty="0">
                <a:solidFill>
                  <a:schemeClr val="tx1">
                    <a:lumMod val="50000"/>
                  </a:schemeClr>
                </a:solidFill>
                <a:latin typeface="Sofia Pro" panose="00000500000000000000" pitchFamily="50" charset="0"/>
                <a:cs typeface="Poppins" panose="00000500000000000000" pitchFamily="2" charset="0"/>
              </a:rPr>
              <a:t>502 Bad Gateway</a:t>
            </a:r>
          </a:p>
          <a:p>
            <a:pPr marL="571500" indent="-571500">
              <a:buFont typeface="Arial" panose="020B0604020202020204" pitchFamily="34" charset="0"/>
              <a:buChar char="•"/>
            </a:pPr>
            <a:r>
              <a:rPr lang="nl-BE" b="1" dirty="0">
                <a:solidFill>
                  <a:schemeClr val="tx1">
                    <a:lumMod val="50000"/>
                  </a:schemeClr>
                </a:solidFill>
                <a:latin typeface="Sofia Pro" panose="00000500000000000000" pitchFamily="50" charset="0"/>
                <a:cs typeface="Poppins" panose="00000500000000000000" pitchFamily="2" charset="0"/>
              </a:rPr>
              <a:t>504 Gateway Timeout</a:t>
            </a:r>
          </a:p>
          <a:p>
            <a:pPr marL="571500" indent="-571500">
              <a:buFont typeface="Arial" panose="020B0604020202020204" pitchFamily="34" charset="0"/>
              <a:buChar char="•"/>
            </a:pPr>
            <a:endParaRPr lang="nl-BE" b="1" dirty="0">
              <a:solidFill>
                <a:schemeClr val="tx1">
                  <a:lumMod val="50000"/>
                </a:schemeClr>
              </a:solidFill>
              <a:latin typeface="Sofia Pro" panose="00000500000000000000" pitchFamily="50" charset="0"/>
              <a:cs typeface="Poppins" panose="00000500000000000000" pitchFamily="2" charset="0"/>
            </a:endParaRPr>
          </a:p>
        </p:txBody>
      </p:sp>
      <p:sp>
        <p:nvSpPr>
          <p:cNvPr id="7" name="Rectangle: Rounded Corners 5">
            <a:extLst>
              <a:ext uri="{FF2B5EF4-FFF2-40B4-BE49-F238E27FC236}">
                <a16:creationId xmlns:a16="http://schemas.microsoft.com/office/drawing/2014/main" id="{DBE3CD74-E66E-86C9-922A-731DFC7D712D}"/>
              </a:ext>
            </a:extLst>
          </p:cNvPr>
          <p:cNvSpPr/>
          <p:nvPr/>
        </p:nvSpPr>
        <p:spPr>
          <a:xfrm>
            <a:off x="21413971" y="12333767"/>
            <a:ext cx="3657601" cy="720000"/>
          </a:xfrm>
          <a:prstGeom prst="roundRect">
            <a:avLst>
              <a:gd name="adj" fmla="val 50000"/>
            </a:avLst>
          </a:prstGeom>
          <a:solidFill>
            <a:srgbClr val="B7A0F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0" name="Oval 7">
            <a:extLst>
              <a:ext uri="{FF2B5EF4-FFF2-40B4-BE49-F238E27FC236}">
                <a16:creationId xmlns:a16="http://schemas.microsoft.com/office/drawing/2014/main" id="{E9DD1C1F-6AFD-4578-70B0-14C7B3067DC8}"/>
              </a:ext>
            </a:extLst>
          </p:cNvPr>
          <p:cNvSpPr/>
          <p:nvPr/>
        </p:nvSpPr>
        <p:spPr>
          <a:xfrm>
            <a:off x="20365961" y="12333767"/>
            <a:ext cx="720000" cy="720000"/>
          </a:xfrm>
          <a:prstGeom prst="ellipse">
            <a:avLst/>
          </a:prstGeom>
          <a:solidFill>
            <a:srgbClr val="5BC6C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2" name="Oval 8">
            <a:extLst>
              <a:ext uri="{FF2B5EF4-FFF2-40B4-BE49-F238E27FC236}">
                <a16:creationId xmlns:a16="http://schemas.microsoft.com/office/drawing/2014/main" id="{31B540D6-117B-9B6C-E2E4-4DE4E45E7FA7}"/>
              </a:ext>
            </a:extLst>
          </p:cNvPr>
          <p:cNvSpPr/>
          <p:nvPr/>
        </p:nvSpPr>
        <p:spPr>
          <a:xfrm>
            <a:off x="19317952" y="12333767"/>
            <a:ext cx="720000" cy="720000"/>
          </a:xfrm>
          <a:prstGeom prst="ellipse">
            <a:avLst/>
          </a:prstGeom>
          <a:solidFill>
            <a:srgbClr val="E6695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1" name="Tijdelijke aanduiding voor dianummer 10">
            <a:extLst>
              <a:ext uri="{FF2B5EF4-FFF2-40B4-BE49-F238E27FC236}">
                <a16:creationId xmlns:a16="http://schemas.microsoft.com/office/drawing/2014/main" id="{201C15DE-80CC-8E1B-0C5E-29E0AA1755C9}"/>
              </a:ext>
            </a:extLst>
          </p:cNvPr>
          <p:cNvSpPr>
            <a:spLocks noGrp="1"/>
          </p:cNvSpPr>
          <p:nvPr>
            <p:ph type="sldNum" sz="quarter" idx="2"/>
          </p:nvPr>
        </p:nvSpPr>
        <p:spPr/>
        <p:txBody>
          <a:bodyPr/>
          <a:lstStyle/>
          <a:p>
            <a:fld id="{86CB4B4D-7CA3-9044-876B-883B54F8677D}" type="slidenum">
              <a:rPr lang="nl-BE" smtClean="0"/>
              <a:t>6</a:t>
            </a:fld>
            <a:endParaRPr lang="nl-BE"/>
          </a:p>
        </p:txBody>
      </p:sp>
    </p:spTree>
    <p:extLst>
      <p:ext uri="{BB962C8B-B14F-4D97-AF65-F5344CB8AC3E}">
        <p14:creationId xmlns:p14="http://schemas.microsoft.com/office/powerpoint/2010/main" val="225849663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tekst 4">
            <a:extLst>
              <a:ext uri="{FF2B5EF4-FFF2-40B4-BE49-F238E27FC236}">
                <a16:creationId xmlns:a16="http://schemas.microsoft.com/office/drawing/2014/main" id="{E1C7FD7C-9FF9-AEB6-B0C9-FB8F30B42A4D}"/>
              </a:ext>
            </a:extLst>
          </p:cNvPr>
          <p:cNvSpPr>
            <a:spLocks noGrp="1"/>
          </p:cNvSpPr>
          <p:nvPr>
            <p:ph type="body" sz="quarter" idx="16"/>
          </p:nvPr>
        </p:nvSpPr>
        <p:spPr>
          <a:xfrm>
            <a:off x="1044424" y="3604966"/>
            <a:ext cx="7114127" cy="930511"/>
          </a:xfrm>
        </p:spPr>
        <p:txBody>
          <a:bodyPr/>
          <a:lstStyle/>
          <a:p>
            <a:r>
              <a:rPr lang="nl-BE" dirty="0"/>
              <a:t>Add a message to the statuscode:</a:t>
            </a:r>
          </a:p>
        </p:txBody>
      </p:sp>
      <p:sp>
        <p:nvSpPr>
          <p:cNvPr id="7" name="Tekstvak 6">
            <a:extLst>
              <a:ext uri="{FF2B5EF4-FFF2-40B4-BE49-F238E27FC236}">
                <a16:creationId xmlns:a16="http://schemas.microsoft.com/office/drawing/2014/main" id="{4D278C94-2418-137E-02A2-3894FB164E80}"/>
              </a:ext>
            </a:extLst>
          </p:cNvPr>
          <p:cNvSpPr txBox="1"/>
          <p:nvPr/>
        </p:nvSpPr>
        <p:spPr>
          <a:xfrm>
            <a:off x="1044424" y="4535477"/>
            <a:ext cx="18325792" cy="31527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nl-BE" b="1" dirty="0">
                <a:solidFill>
                  <a:srgbClr val="6A9955"/>
                </a:solidFill>
                <a:effectLst/>
                <a:latin typeface="Menlo" panose="020B0609030804020204" pitchFamily="49" charset="0"/>
              </a:rPr>
              <a:t>// Statuscode 403</a:t>
            </a:r>
            <a:endParaRPr lang="nl-BE" b="1" dirty="0">
              <a:solidFill>
                <a:srgbClr val="D4D4D4"/>
              </a:solidFill>
              <a:effectLst/>
              <a:latin typeface="Menlo" panose="020B0609030804020204" pitchFamily="49" charset="0"/>
            </a:endParaRPr>
          </a:p>
          <a:p>
            <a:r>
              <a:rPr lang="nl-BE" b="0" dirty="0">
                <a:solidFill>
                  <a:srgbClr val="6A9955"/>
                </a:solidFill>
                <a:effectLst/>
                <a:latin typeface="Menlo" panose="020B0609030804020204" pitchFamily="49" charset="0"/>
              </a:rPr>
              <a:t>// Content-Type: application/json</a:t>
            </a:r>
            <a:endParaRPr lang="nl-BE" b="0" dirty="0">
              <a:solidFill>
                <a:srgbClr val="D4D4D4"/>
              </a:solidFill>
              <a:effectLst/>
              <a:latin typeface="Menlo" panose="020B0609030804020204" pitchFamily="49" charset="0"/>
            </a:endParaRPr>
          </a:p>
          <a:p>
            <a:r>
              <a:rPr lang="nl-BE" b="0" dirty="0">
                <a:solidFill>
                  <a:srgbClr val="D4D4D4"/>
                </a:solidFill>
                <a:effectLst/>
                <a:latin typeface="Menlo" panose="020B0609030804020204" pitchFamily="49" charset="0"/>
              </a:rPr>
              <a:t>{</a:t>
            </a:r>
          </a:p>
          <a:p>
            <a:r>
              <a:rPr lang="nl-BE" b="0" dirty="0">
                <a:solidFill>
                  <a:srgbClr val="9CDCFE"/>
                </a:solidFill>
                <a:effectLst/>
                <a:latin typeface="Menlo" panose="020B0609030804020204" pitchFamily="49" charset="0"/>
              </a:rPr>
              <a:t>	”message"</a:t>
            </a:r>
            <a:r>
              <a:rPr lang="nl-BE" b="0" dirty="0">
                <a:solidFill>
                  <a:srgbClr val="D4D4D4"/>
                </a:solidFill>
                <a:effectLst/>
                <a:latin typeface="Menlo" panose="020B0609030804020204" pitchFamily="49" charset="0"/>
              </a:rPr>
              <a:t> : </a:t>
            </a:r>
            <a:r>
              <a:rPr lang="nl-BE" b="0" dirty="0">
                <a:solidFill>
                  <a:srgbClr val="CE9178"/>
                </a:solidFill>
                <a:effectLst/>
                <a:latin typeface="Menlo" panose="020B0609030804020204" pitchFamily="49" charset="0"/>
              </a:rPr>
              <a:t>"Client's account doesn't have enough credit."</a:t>
            </a:r>
            <a:r>
              <a:rPr lang="nl-BE" b="0" dirty="0">
                <a:solidFill>
                  <a:srgbClr val="D4D4D4"/>
                </a:solidFill>
                <a:effectLst/>
                <a:latin typeface="Menlo" panose="020B0609030804020204" pitchFamily="49" charset="0"/>
              </a:rPr>
              <a:t>,</a:t>
            </a:r>
          </a:p>
          <a:p>
            <a:r>
              <a:rPr lang="nl-BE" b="0" dirty="0">
                <a:solidFill>
                  <a:srgbClr val="9CDCFE"/>
                </a:solidFill>
                <a:effectLst/>
                <a:latin typeface="Menlo" panose="020B0609030804020204" pitchFamily="49" charset="0"/>
              </a:rPr>
              <a:t>	”documentation"</a:t>
            </a:r>
            <a:r>
              <a:rPr lang="nl-BE" b="0" dirty="0">
                <a:solidFill>
                  <a:srgbClr val="D4D4D4"/>
                </a:solidFill>
                <a:effectLst/>
                <a:latin typeface="Menlo" panose="020B0609030804020204" pitchFamily="49" charset="0"/>
              </a:rPr>
              <a:t>: </a:t>
            </a:r>
            <a:r>
              <a:rPr lang="nl-BE" b="0" dirty="0">
                <a:solidFill>
                  <a:srgbClr val="CE9178"/>
                </a:solidFill>
                <a:effectLst/>
                <a:latin typeface="Menlo" panose="020B0609030804020204" pitchFamily="49" charset="0"/>
              </a:rPr>
              <a:t>"http://MyEpicTicketshop.com/docs/didyoueveropendocumentation"</a:t>
            </a:r>
            <a:endParaRPr lang="nl-BE" b="0" dirty="0">
              <a:solidFill>
                <a:srgbClr val="D4D4D4"/>
              </a:solidFill>
              <a:effectLst/>
              <a:latin typeface="Menlo" panose="020B0609030804020204" pitchFamily="49" charset="0"/>
            </a:endParaRPr>
          </a:p>
          <a:p>
            <a:r>
              <a:rPr lang="nl-BE" b="0" dirty="0">
                <a:solidFill>
                  <a:srgbClr val="D4D4D4"/>
                </a:solidFill>
                <a:effectLst/>
                <a:latin typeface="Menlo" panose="020B0609030804020204" pitchFamily="49" charset="0"/>
              </a:rPr>
              <a:t>} </a:t>
            </a:r>
          </a:p>
        </p:txBody>
      </p:sp>
      <p:sp>
        <p:nvSpPr>
          <p:cNvPr id="8" name="Text Placeholder 6">
            <a:extLst>
              <a:ext uri="{FF2B5EF4-FFF2-40B4-BE49-F238E27FC236}">
                <a16:creationId xmlns:a16="http://schemas.microsoft.com/office/drawing/2014/main" id="{35848BE5-A6FF-AF54-E14A-9913007687F9}"/>
              </a:ext>
            </a:extLst>
          </p:cNvPr>
          <p:cNvSpPr txBox="1">
            <a:spLocks/>
          </p:cNvSpPr>
          <p:nvPr/>
        </p:nvSpPr>
        <p:spPr>
          <a:xfrm>
            <a:off x="1044424" y="662233"/>
            <a:ext cx="20204249" cy="1579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0" marR="0" indent="0" algn="l" defTabSz="825500" latinLnBrk="0">
              <a:lnSpc>
                <a:spcPct val="100000"/>
              </a:lnSpc>
              <a:spcBef>
                <a:spcPts val="0"/>
              </a:spcBef>
              <a:spcAft>
                <a:spcPts val="0"/>
              </a:spcAft>
              <a:buClrTx/>
              <a:buSzTx/>
              <a:buFontTx/>
              <a:buNone/>
              <a:tabLst/>
              <a:defRPr sz="11200" b="0" i="0" u="none" strike="noStrike" cap="none" spc="0" baseline="0">
                <a:solidFill>
                  <a:srgbClr val="33334F"/>
                </a:solidFill>
                <a:uFillTx/>
                <a:latin typeface="+mn-lt"/>
                <a:ea typeface="+mn-ea"/>
                <a:cs typeface="+mn-cs"/>
                <a:sym typeface="Jubilat-Regular"/>
              </a:defRPr>
            </a:lvl1pPr>
            <a:lvl2pPr marL="112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2pPr>
            <a:lvl3pPr marL="175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3pPr>
            <a:lvl4pPr marL="239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4pPr>
            <a:lvl5pPr marL="302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5pPr>
            <a:lvl6pPr marL="366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6pPr>
            <a:lvl7pPr marL="429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7pPr>
            <a:lvl8pPr marL="493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8pPr>
            <a:lvl9pPr marL="556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9pPr>
          </a:lstStyle>
          <a:p>
            <a:pPr hangingPunct="1"/>
            <a:r>
              <a:rPr lang="nl-BE" sz="9600" b="1" dirty="0">
                <a:solidFill>
                  <a:srgbClr val="3F3266"/>
                </a:solidFill>
                <a:latin typeface="Sofia Pro" panose="00000500000000000000" pitchFamily="50" charset="0"/>
                <a:cs typeface="Poppins Bold" panose="00000800000000000000" pitchFamily="2" charset="0"/>
              </a:rPr>
              <a:t>Http error code response with message</a:t>
            </a:r>
            <a:endParaRPr lang="nl-BE" b="1" dirty="0">
              <a:solidFill>
                <a:srgbClr val="3F3266"/>
              </a:solidFill>
              <a:latin typeface="Sofia Pro" panose="00000500000000000000" pitchFamily="50" charset="0"/>
              <a:cs typeface="Poppins Bold" panose="00000800000000000000" pitchFamily="2" charset="0"/>
            </a:endParaRPr>
          </a:p>
        </p:txBody>
      </p:sp>
      <p:sp>
        <p:nvSpPr>
          <p:cNvPr id="11" name="Tijdelijke aanduiding voor tekst 4">
            <a:extLst>
              <a:ext uri="{FF2B5EF4-FFF2-40B4-BE49-F238E27FC236}">
                <a16:creationId xmlns:a16="http://schemas.microsoft.com/office/drawing/2014/main" id="{6859A0AA-3935-323B-20A2-A777B691F3BA}"/>
              </a:ext>
            </a:extLst>
          </p:cNvPr>
          <p:cNvSpPr txBox="1">
            <a:spLocks/>
          </p:cNvSpPr>
          <p:nvPr/>
        </p:nvSpPr>
        <p:spPr>
          <a:xfrm>
            <a:off x="1044424" y="9516268"/>
            <a:ext cx="15470760" cy="9305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marL="0" marR="0" indent="0" algn="l" defTabSz="825500" latinLnBrk="0">
              <a:lnSpc>
                <a:spcPct val="150000"/>
              </a:lnSpc>
              <a:spcBef>
                <a:spcPts val="0"/>
              </a:spcBef>
              <a:spcAft>
                <a:spcPts val="0"/>
              </a:spcAft>
              <a:buClrTx/>
              <a:buSzTx/>
              <a:buFontTx/>
              <a:buNone/>
              <a:tabLst/>
              <a:defRPr sz="4000" b="0" i="0" u="none" strike="noStrike" cap="none" spc="0" baseline="0">
                <a:solidFill>
                  <a:srgbClr val="33334F"/>
                </a:solidFill>
                <a:uFillTx/>
                <a:latin typeface="Nudista"/>
                <a:ea typeface="Nudista"/>
                <a:cs typeface="Nudista"/>
                <a:sym typeface="Nudista"/>
              </a:defRPr>
            </a:lvl1pPr>
            <a:lvl2pPr marL="112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2pPr>
            <a:lvl3pPr marL="175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3pPr>
            <a:lvl4pPr marL="239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4pPr>
            <a:lvl5pPr marL="302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5pPr>
            <a:lvl6pPr marL="366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6pPr>
            <a:lvl7pPr marL="429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7pPr>
            <a:lvl8pPr marL="493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8pPr>
            <a:lvl9pPr marL="556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9pPr>
          </a:lstStyle>
          <a:p>
            <a:pPr marL="571500" indent="-571500" hangingPunct="1">
              <a:buFont typeface="Wingdings" pitchFamily="2" charset="2"/>
              <a:buChar char="à"/>
            </a:pPr>
            <a:r>
              <a:rPr lang="nl-BE" dirty="0">
                <a:sym typeface="Wingdings" pitchFamily="2" charset="2"/>
              </a:rPr>
              <a:t>Understantable for humans, not for non-humans</a:t>
            </a:r>
          </a:p>
        </p:txBody>
      </p:sp>
      <p:sp>
        <p:nvSpPr>
          <p:cNvPr id="12" name="Rectangle: Rounded Corners 5">
            <a:extLst>
              <a:ext uri="{FF2B5EF4-FFF2-40B4-BE49-F238E27FC236}">
                <a16:creationId xmlns:a16="http://schemas.microsoft.com/office/drawing/2014/main" id="{9CA6D460-D535-8DD8-A2F0-B76C96535B47}"/>
              </a:ext>
            </a:extLst>
          </p:cNvPr>
          <p:cNvSpPr/>
          <p:nvPr/>
        </p:nvSpPr>
        <p:spPr>
          <a:xfrm>
            <a:off x="21413971" y="12333767"/>
            <a:ext cx="3657601" cy="720000"/>
          </a:xfrm>
          <a:prstGeom prst="roundRect">
            <a:avLst>
              <a:gd name="adj" fmla="val 50000"/>
            </a:avLst>
          </a:prstGeom>
          <a:solidFill>
            <a:srgbClr val="B7A0F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3" name="Oval 7">
            <a:extLst>
              <a:ext uri="{FF2B5EF4-FFF2-40B4-BE49-F238E27FC236}">
                <a16:creationId xmlns:a16="http://schemas.microsoft.com/office/drawing/2014/main" id="{0F7D7A61-7F88-7BB3-786A-7F1ADF24305F}"/>
              </a:ext>
            </a:extLst>
          </p:cNvPr>
          <p:cNvSpPr/>
          <p:nvPr/>
        </p:nvSpPr>
        <p:spPr>
          <a:xfrm>
            <a:off x="20365961" y="12333767"/>
            <a:ext cx="720000" cy="720000"/>
          </a:xfrm>
          <a:prstGeom prst="ellipse">
            <a:avLst/>
          </a:prstGeom>
          <a:solidFill>
            <a:srgbClr val="5BC6C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4" name="Oval 8">
            <a:extLst>
              <a:ext uri="{FF2B5EF4-FFF2-40B4-BE49-F238E27FC236}">
                <a16:creationId xmlns:a16="http://schemas.microsoft.com/office/drawing/2014/main" id="{32C37C7C-D28E-CDA5-87CD-82176960DF83}"/>
              </a:ext>
            </a:extLst>
          </p:cNvPr>
          <p:cNvSpPr/>
          <p:nvPr/>
        </p:nvSpPr>
        <p:spPr>
          <a:xfrm>
            <a:off x="21910461" y="12333767"/>
            <a:ext cx="720000" cy="720000"/>
          </a:xfrm>
          <a:prstGeom prst="ellipse">
            <a:avLst/>
          </a:prstGeom>
          <a:solidFill>
            <a:srgbClr val="E6695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5" name="Rectangle: Rounded Corners 5">
            <a:extLst>
              <a:ext uri="{FF2B5EF4-FFF2-40B4-BE49-F238E27FC236}">
                <a16:creationId xmlns:a16="http://schemas.microsoft.com/office/drawing/2014/main" id="{4D985E7A-48F5-C98A-9AFA-70C4E8545F87}"/>
              </a:ext>
            </a:extLst>
          </p:cNvPr>
          <p:cNvSpPr/>
          <p:nvPr/>
        </p:nvSpPr>
        <p:spPr>
          <a:xfrm>
            <a:off x="21413971" y="12333767"/>
            <a:ext cx="3657601" cy="720000"/>
          </a:xfrm>
          <a:prstGeom prst="roundRect">
            <a:avLst>
              <a:gd name="adj" fmla="val 50000"/>
            </a:avLst>
          </a:prstGeom>
          <a:solidFill>
            <a:srgbClr val="B7A0F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6" name="Oval 7">
            <a:extLst>
              <a:ext uri="{FF2B5EF4-FFF2-40B4-BE49-F238E27FC236}">
                <a16:creationId xmlns:a16="http://schemas.microsoft.com/office/drawing/2014/main" id="{1A6B8299-FFA6-5A0C-8884-825D49787B5D}"/>
              </a:ext>
            </a:extLst>
          </p:cNvPr>
          <p:cNvSpPr/>
          <p:nvPr/>
        </p:nvSpPr>
        <p:spPr>
          <a:xfrm>
            <a:off x="20365961" y="12333767"/>
            <a:ext cx="720000" cy="720000"/>
          </a:xfrm>
          <a:prstGeom prst="ellipse">
            <a:avLst/>
          </a:prstGeom>
          <a:solidFill>
            <a:srgbClr val="5BC6C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7" name="Oval 8">
            <a:extLst>
              <a:ext uri="{FF2B5EF4-FFF2-40B4-BE49-F238E27FC236}">
                <a16:creationId xmlns:a16="http://schemas.microsoft.com/office/drawing/2014/main" id="{EBA0EFA5-1E5F-C46F-20B8-97042732C8EE}"/>
              </a:ext>
            </a:extLst>
          </p:cNvPr>
          <p:cNvSpPr/>
          <p:nvPr/>
        </p:nvSpPr>
        <p:spPr>
          <a:xfrm>
            <a:off x="19317952" y="12333767"/>
            <a:ext cx="720000" cy="720000"/>
          </a:xfrm>
          <a:prstGeom prst="ellipse">
            <a:avLst/>
          </a:prstGeom>
          <a:solidFill>
            <a:srgbClr val="E6695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3" name="Tijdelijke aanduiding voor dianummer 2">
            <a:extLst>
              <a:ext uri="{FF2B5EF4-FFF2-40B4-BE49-F238E27FC236}">
                <a16:creationId xmlns:a16="http://schemas.microsoft.com/office/drawing/2014/main" id="{BF87A93E-1DC5-DFA2-2316-0F501AA0173E}"/>
              </a:ext>
            </a:extLst>
          </p:cNvPr>
          <p:cNvSpPr>
            <a:spLocks noGrp="1"/>
          </p:cNvSpPr>
          <p:nvPr>
            <p:ph type="sldNum" sz="quarter" idx="2"/>
          </p:nvPr>
        </p:nvSpPr>
        <p:spPr/>
        <p:txBody>
          <a:bodyPr/>
          <a:lstStyle/>
          <a:p>
            <a:fld id="{86CB4B4D-7CA3-9044-876B-883B54F8677D}" type="slidenum">
              <a:rPr lang="nl-BE" smtClean="0"/>
              <a:t>7</a:t>
            </a:fld>
            <a:endParaRPr lang="nl-BE"/>
          </a:p>
        </p:txBody>
      </p:sp>
    </p:spTree>
    <p:extLst>
      <p:ext uri="{BB962C8B-B14F-4D97-AF65-F5344CB8AC3E}">
        <p14:creationId xmlns:p14="http://schemas.microsoft.com/office/powerpoint/2010/main" val="29782921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kstvak 6">
            <a:extLst>
              <a:ext uri="{FF2B5EF4-FFF2-40B4-BE49-F238E27FC236}">
                <a16:creationId xmlns:a16="http://schemas.microsoft.com/office/drawing/2014/main" id="{4D278C94-2418-137E-02A2-3894FB164E80}"/>
              </a:ext>
            </a:extLst>
          </p:cNvPr>
          <p:cNvSpPr txBox="1"/>
          <p:nvPr/>
        </p:nvSpPr>
        <p:spPr>
          <a:xfrm>
            <a:off x="1044424" y="3730445"/>
            <a:ext cx="22596626" cy="67721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nl-BE" b="1" dirty="0">
                <a:solidFill>
                  <a:srgbClr val="6A9955"/>
                </a:solidFill>
                <a:effectLst/>
                <a:latin typeface="Menlo" panose="020B0609030804020204" pitchFamily="49" charset="0"/>
              </a:rPr>
              <a:t>// Statuscode 200</a:t>
            </a:r>
            <a:endParaRPr lang="nl-BE" b="1" dirty="0">
              <a:solidFill>
                <a:srgbClr val="D4D4D4"/>
              </a:solidFill>
              <a:effectLst/>
              <a:latin typeface="Menlo" panose="020B0609030804020204" pitchFamily="49" charset="0"/>
            </a:endParaRPr>
          </a:p>
          <a:p>
            <a:r>
              <a:rPr lang="nl-BE" b="0" dirty="0">
                <a:solidFill>
                  <a:srgbClr val="6A9955"/>
                </a:solidFill>
                <a:effectLst/>
                <a:latin typeface="Menlo" panose="020B0609030804020204" pitchFamily="49" charset="0"/>
              </a:rPr>
              <a:t>// Content-Type: application/json</a:t>
            </a:r>
            <a:endParaRPr lang="nl-BE" b="0" dirty="0">
              <a:solidFill>
                <a:srgbClr val="D4D4D4"/>
              </a:solidFill>
              <a:effectLst/>
              <a:latin typeface="Menlo" panose="020B0609030804020204" pitchFamily="49" charset="0"/>
            </a:endParaRPr>
          </a:p>
          <a:p>
            <a:r>
              <a:rPr lang="nl-BE" b="0" dirty="0">
                <a:solidFill>
                  <a:srgbClr val="D4D4D4"/>
                </a:solidFill>
                <a:effectLst/>
                <a:latin typeface="Menlo" panose="020B0609030804020204" pitchFamily="49" charset="0"/>
              </a:rPr>
              <a:t>{</a:t>
            </a:r>
          </a:p>
          <a:p>
            <a:r>
              <a:rPr lang="nl-BE" b="0" dirty="0">
                <a:solidFill>
                  <a:srgbClr val="9CDCFE"/>
                </a:solidFill>
                <a:effectLst/>
                <a:latin typeface="Menlo" panose="020B0609030804020204" pitchFamily="49" charset="0"/>
              </a:rPr>
              <a:t>	"data"</a:t>
            </a:r>
            <a:r>
              <a:rPr lang="nl-BE" b="0" dirty="0">
                <a:solidFill>
                  <a:srgbClr val="D4D4D4"/>
                </a:solidFill>
                <a:effectLst/>
                <a:latin typeface="Menlo" panose="020B0609030804020204" pitchFamily="49" charset="0"/>
              </a:rPr>
              <a:t>: </a:t>
            </a:r>
            <a:r>
              <a:rPr lang="nl-BE" b="0" dirty="0">
                <a:solidFill>
                  <a:srgbClr val="569CD6"/>
                </a:solidFill>
                <a:effectLst/>
                <a:latin typeface="Menlo" panose="020B0609030804020204" pitchFamily="49" charset="0"/>
              </a:rPr>
              <a:t>null</a:t>
            </a:r>
            <a:r>
              <a:rPr lang="nl-BE" b="0" dirty="0">
                <a:solidFill>
                  <a:srgbClr val="D4D4D4"/>
                </a:solidFill>
                <a:effectLst/>
                <a:latin typeface="Menlo" panose="020B0609030804020204" pitchFamily="49" charset="0"/>
              </a:rPr>
              <a:t>,</a:t>
            </a:r>
          </a:p>
          <a:p>
            <a:r>
              <a:rPr lang="nl-BE" b="0" dirty="0">
                <a:solidFill>
                  <a:srgbClr val="9CDCFE"/>
                </a:solidFill>
                <a:effectLst/>
                <a:latin typeface="Menlo" panose="020B0609030804020204" pitchFamily="49" charset="0"/>
              </a:rPr>
              <a:t>	"messages"</a:t>
            </a:r>
            <a:r>
              <a:rPr lang="nl-BE" b="0" dirty="0">
                <a:solidFill>
                  <a:srgbClr val="D4D4D4"/>
                </a:solidFill>
                <a:effectLst/>
                <a:latin typeface="Menlo" panose="020B0609030804020204" pitchFamily="49" charset="0"/>
              </a:rPr>
              <a:t>: </a:t>
            </a:r>
          </a:p>
          <a:p>
            <a:r>
              <a:rPr lang="nl-BE" dirty="0">
                <a:solidFill>
                  <a:srgbClr val="D4D4D4"/>
                </a:solidFill>
                <a:latin typeface="Menlo" panose="020B0609030804020204" pitchFamily="49" charset="0"/>
              </a:rPr>
              <a:t>	</a:t>
            </a:r>
            <a:r>
              <a:rPr lang="nl-BE" b="0" dirty="0">
                <a:solidFill>
                  <a:srgbClr val="D4D4D4"/>
                </a:solidFill>
                <a:effectLst/>
                <a:latin typeface="Menlo" panose="020B0609030804020204" pitchFamily="49" charset="0"/>
              </a:rPr>
              <a:t>[</a:t>
            </a:r>
          </a:p>
          <a:p>
            <a:r>
              <a:rPr lang="nl-BE" b="0" dirty="0">
                <a:solidFill>
                  <a:srgbClr val="CE9178"/>
                </a:solidFill>
                <a:effectLst/>
                <a:latin typeface="Menlo" panose="020B0609030804020204" pitchFamily="49" charset="0"/>
              </a:rPr>
              <a:t>		"OrderNumber-'Order Number' must be 11 characters in length. You entered 6 characters."</a:t>
            </a:r>
            <a:r>
              <a:rPr lang="nl-BE" b="0" dirty="0">
                <a:solidFill>
                  <a:srgbClr val="D4D4D4"/>
                </a:solidFill>
                <a:effectLst/>
                <a:latin typeface="Menlo" panose="020B0609030804020204" pitchFamily="49" charset="0"/>
              </a:rPr>
              <a:t>,</a:t>
            </a:r>
          </a:p>
          <a:p>
            <a:r>
              <a:rPr lang="nl-BE" b="0" dirty="0">
                <a:solidFill>
                  <a:srgbClr val="CE9178"/>
                </a:solidFill>
                <a:effectLst/>
                <a:latin typeface="Menlo" panose="020B0609030804020204" pitchFamily="49" charset="0"/>
              </a:rPr>
              <a:t>		"OrderNumber-'Order Number' is not in the correct format."</a:t>
            </a:r>
            <a:r>
              <a:rPr lang="nl-BE" b="0" dirty="0">
                <a:solidFill>
                  <a:srgbClr val="D4D4D4"/>
                </a:solidFill>
                <a:effectLst/>
                <a:latin typeface="Menlo" panose="020B0609030804020204" pitchFamily="49" charset="0"/>
              </a:rPr>
              <a:t>,</a:t>
            </a:r>
          </a:p>
          <a:p>
            <a:r>
              <a:rPr lang="nl-BE" b="0" dirty="0">
                <a:solidFill>
                  <a:srgbClr val="CE9178"/>
                </a:solidFill>
                <a:effectLst/>
                <a:latin typeface="Menlo" panose="020B0609030804020204" pitchFamily="49" charset="0"/>
              </a:rPr>
              <a:t>		"OrderNumber-The specified condition was not met for 'Order Number’.”</a:t>
            </a:r>
            <a:endParaRPr lang="nl-BE" b="0" dirty="0">
              <a:solidFill>
                <a:srgbClr val="D4D4D4"/>
              </a:solidFill>
              <a:effectLst/>
              <a:latin typeface="Menlo" panose="020B0609030804020204" pitchFamily="49" charset="0"/>
            </a:endParaRPr>
          </a:p>
          <a:p>
            <a:r>
              <a:rPr lang="nl-BE" b="0" dirty="0">
                <a:solidFill>
                  <a:srgbClr val="D4D4D4"/>
                </a:solidFill>
                <a:effectLst/>
                <a:latin typeface="Menlo" panose="020B0609030804020204" pitchFamily="49" charset="0"/>
              </a:rPr>
              <a:t>	],</a:t>
            </a:r>
          </a:p>
          <a:p>
            <a:r>
              <a:rPr lang="nl-BE" b="0" dirty="0">
                <a:solidFill>
                  <a:srgbClr val="9CDCFE"/>
                </a:solidFill>
                <a:effectLst/>
                <a:latin typeface="Menlo" panose="020B0609030804020204" pitchFamily="49" charset="0"/>
              </a:rPr>
              <a:t>	"succeeded"</a:t>
            </a:r>
            <a:r>
              <a:rPr lang="nl-BE" b="0" dirty="0">
                <a:solidFill>
                  <a:srgbClr val="D4D4D4"/>
                </a:solidFill>
                <a:effectLst/>
                <a:latin typeface="Menlo" panose="020B0609030804020204" pitchFamily="49" charset="0"/>
              </a:rPr>
              <a:t>: </a:t>
            </a:r>
            <a:r>
              <a:rPr lang="nl-BE" b="0" dirty="0">
                <a:solidFill>
                  <a:srgbClr val="569CD6"/>
                </a:solidFill>
                <a:effectLst/>
                <a:latin typeface="Menlo" panose="020B0609030804020204" pitchFamily="49" charset="0"/>
              </a:rPr>
              <a:t>false</a:t>
            </a:r>
            <a:r>
              <a:rPr lang="nl-BE" b="0" dirty="0">
                <a:solidFill>
                  <a:srgbClr val="D4D4D4"/>
                </a:solidFill>
                <a:effectLst/>
                <a:latin typeface="Menlo" panose="020B0609030804020204" pitchFamily="49" charset="0"/>
              </a:rPr>
              <a:t>,</a:t>
            </a:r>
          </a:p>
          <a:p>
            <a:r>
              <a:rPr lang="nl-BE" b="0" dirty="0">
                <a:solidFill>
                  <a:srgbClr val="9CDCFE"/>
                </a:solidFill>
                <a:effectLst/>
                <a:latin typeface="Menlo" panose="020B0609030804020204" pitchFamily="49" charset="0"/>
              </a:rPr>
              <a:t>	"validationFailure"</a:t>
            </a:r>
            <a:r>
              <a:rPr lang="nl-BE" b="0" dirty="0">
                <a:solidFill>
                  <a:srgbClr val="D4D4D4"/>
                </a:solidFill>
                <a:effectLst/>
                <a:latin typeface="Menlo" panose="020B0609030804020204" pitchFamily="49" charset="0"/>
              </a:rPr>
              <a:t>: </a:t>
            </a:r>
            <a:r>
              <a:rPr lang="nl-BE" b="0" dirty="0">
                <a:solidFill>
                  <a:srgbClr val="CE9178"/>
                </a:solidFill>
                <a:effectLst/>
                <a:latin typeface="Menlo" panose="020B0609030804020204" pitchFamily="49" charset="0"/>
              </a:rPr>
              <a:t>”Validation"</a:t>
            </a:r>
            <a:endParaRPr lang="nl-BE" b="0" dirty="0">
              <a:solidFill>
                <a:srgbClr val="D4D4D4"/>
              </a:solidFill>
              <a:effectLst/>
              <a:latin typeface="Menlo" panose="020B0609030804020204" pitchFamily="49" charset="0"/>
            </a:endParaRPr>
          </a:p>
          <a:p>
            <a:r>
              <a:rPr lang="nl-BE" b="0" dirty="0">
                <a:solidFill>
                  <a:srgbClr val="D4D4D4"/>
                </a:solidFill>
                <a:effectLst/>
                <a:latin typeface="Menlo" panose="020B0609030804020204" pitchFamily="49" charset="0"/>
              </a:rPr>
              <a:t>}</a:t>
            </a:r>
          </a:p>
        </p:txBody>
      </p:sp>
      <p:sp>
        <p:nvSpPr>
          <p:cNvPr id="8" name="Text Placeholder 6">
            <a:extLst>
              <a:ext uri="{FF2B5EF4-FFF2-40B4-BE49-F238E27FC236}">
                <a16:creationId xmlns:a16="http://schemas.microsoft.com/office/drawing/2014/main" id="{35848BE5-A6FF-AF54-E14A-9913007687F9}"/>
              </a:ext>
            </a:extLst>
          </p:cNvPr>
          <p:cNvSpPr txBox="1">
            <a:spLocks/>
          </p:cNvSpPr>
          <p:nvPr/>
        </p:nvSpPr>
        <p:spPr>
          <a:xfrm>
            <a:off x="1044424" y="662233"/>
            <a:ext cx="13370648" cy="1579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0" marR="0" indent="0" algn="l" defTabSz="825500" latinLnBrk="0">
              <a:lnSpc>
                <a:spcPct val="100000"/>
              </a:lnSpc>
              <a:spcBef>
                <a:spcPts val="0"/>
              </a:spcBef>
              <a:spcAft>
                <a:spcPts val="0"/>
              </a:spcAft>
              <a:buClrTx/>
              <a:buSzTx/>
              <a:buFontTx/>
              <a:buNone/>
              <a:tabLst/>
              <a:defRPr sz="11200" b="0" i="0" u="none" strike="noStrike" cap="none" spc="0" baseline="0">
                <a:solidFill>
                  <a:srgbClr val="33334F"/>
                </a:solidFill>
                <a:uFillTx/>
                <a:latin typeface="+mn-lt"/>
                <a:ea typeface="+mn-ea"/>
                <a:cs typeface="+mn-cs"/>
                <a:sym typeface="Jubilat-Regular"/>
              </a:defRPr>
            </a:lvl1pPr>
            <a:lvl2pPr marL="112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2pPr>
            <a:lvl3pPr marL="175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3pPr>
            <a:lvl4pPr marL="239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4pPr>
            <a:lvl5pPr marL="302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5pPr>
            <a:lvl6pPr marL="366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6pPr>
            <a:lvl7pPr marL="429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7pPr>
            <a:lvl8pPr marL="4933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8pPr>
            <a:lvl9pPr marL="5568461" marR="0" indent="-488461" algn="l" defTabSz="825500" latinLnBrk="0">
              <a:lnSpc>
                <a:spcPct val="150000"/>
              </a:lnSpc>
              <a:spcBef>
                <a:spcPts val="5200"/>
              </a:spcBef>
              <a:spcAft>
                <a:spcPts val="0"/>
              </a:spcAft>
              <a:buClrTx/>
              <a:buSzPct val="75000"/>
              <a:buFontTx/>
              <a:buChar char="•"/>
              <a:tabLst/>
              <a:defRPr sz="4000" b="0" i="0" u="none" strike="noStrike" cap="none" spc="0" baseline="0">
                <a:solidFill>
                  <a:srgbClr val="33334F"/>
                </a:solidFill>
                <a:uFillTx/>
                <a:latin typeface="Nudista"/>
                <a:ea typeface="Nudista"/>
                <a:cs typeface="Nudista"/>
                <a:sym typeface="Nudista"/>
              </a:defRPr>
            </a:lvl9pPr>
          </a:lstStyle>
          <a:p>
            <a:pPr hangingPunct="1"/>
            <a:r>
              <a:rPr lang="nl-BE" sz="9600" b="1" dirty="0">
                <a:solidFill>
                  <a:srgbClr val="3F3266"/>
                </a:solidFill>
                <a:latin typeface="Sofia Pro" panose="00000500000000000000" pitchFamily="50" charset="0"/>
                <a:cs typeface="Poppins Bold" panose="00000800000000000000" pitchFamily="2" charset="0"/>
              </a:rPr>
              <a:t>Using a response wrapper</a:t>
            </a:r>
            <a:endParaRPr lang="nl-BE" b="1" dirty="0">
              <a:solidFill>
                <a:srgbClr val="3F3266"/>
              </a:solidFill>
              <a:latin typeface="Sofia Pro" panose="00000500000000000000" pitchFamily="50" charset="0"/>
              <a:cs typeface="Poppins Bold" panose="00000800000000000000" pitchFamily="2" charset="0"/>
            </a:endParaRPr>
          </a:p>
        </p:txBody>
      </p:sp>
      <p:sp>
        <p:nvSpPr>
          <p:cNvPr id="12" name="Rectangle: Rounded Corners 5">
            <a:extLst>
              <a:ext uri="{FF2B5EF4-FFF2-40B4-BE49-F238E27FC236}">
                <a16:creationId xmlns:a16="http://schemas.microsoft.com/office/drawing/2014/main" id="{9CA6D460-D535-8DD8-A2F0-B76C96535B47}"/>
              </a:ext>
            </a:extLst>
          </p:cNvPr>
          <p:cNvSpPr/>
          <p:nvPr/>
        </p:nvSpPr>
        <p:spPr>
          <a:xfrm>
            <a:off x="21413971" y="12333767"/>
            <a:ext cx="3657601" cy="720000"/>
          </a:xfrm>
          <a:prstGeom prst="roundRect">
            <a:avLst>
              <a:gd name="adj" fmla="val 50000"/>
            </a:avLst>
          </a:prstGeom>
          <a:solidFill>
            <a:srgbClr val="B7A0F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3" name="Oval 7">
            <a:extLst>
              <a:ext uri="{FF2B5EF4-FFF2-40B4-BE49-F238E27FC236}">
                <a16:creationId xmlns:a16="http://schemas.microsoft.com/office/drawing/2014/main" id="{0F7D7A61-7F88-7BB3-786A-7F1ADF24305F}"/>
              </a:ext>
            </a:extLst>
          </p:cNvPr>
          <p:cNvSpPr/>
          <p:nvPr/>
        </p:nvSpPr>
        <p:spPr>
          <a:xfrm>
            <a:off x="20365961" y="12333767"/>
            <a:ext cx="720000" cy="720000"/>
          </a:xfrm>
          <a:prstGeom prst="ellipse">
            <a:avLst/>
          </a:prstGeom>
          <a:solidFill>
            <a:srgbClr val="5BC6C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4" name="Oval 8">
            <a:extLst>
              <a:ext uri="{FF2B5EF4-FFF2-40B4-BE49-F238E27FC236}">
                <a16:creationId xmlns:a16="http://schemas.microsoft.com/office/drawing/2014/main" id="{32C37C7C-D28E-CDA5-87CD-82176960DF83}"/>
              </a:ext>
            </a:extLst>
          </p:cNvPr>
          <p:cNvSpPr/>
          <p:nvPr/>
        </p:nvSpPr>
        <p:spPr>
          <a:xfrm>
            <a:off x="21910461" y="12333767"/>
            <a:ext cx="720000" cy="720000"/>
          </a:xfrm>
          <a:prstGeom prst="ellipse">
            <a:avLst/>
          </a:prstGeom>
          <a:solidFill>
            <a:srgbClr val="E6695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6" name="Rectangle: Rounded Corners 5">
            <a:extLst>
              <a:ext uri="{FF2B5EF4-FFF2-40B4-BE49-F238E27FC236}">
                <a16:creationId xmlns:a16="http://schemas.microsoft.com/office/drawing/2014/main" id="{C4DD04BC-58B8-57B6-E966-6FDBDACCE128}"/>
              </a:ext>
            </a:extLst>
          </p:cNvPr>
          <p:cNvSpPr/>
          <p:nvPr/>
        </p:nvSpPr>
        <p:spPr>
          <a:xfrm>
            <a:off x="21413971" y="12333767"/>
            <a:ext cx="3657601" cy="720000"/>
          </a:xfrm>
          <a:prstGeom prst="roundRect">
            <a:avLst>
              <a:gd name="adj" fmla="val 50000"/>
            </a:avLst>
          </a:prstGeom>
          <a:solidFill>
            <a:srgbClr val="B7A0F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9" name="Oval 7">
            <a:extLst>
              <a:ext uri="{FF2B5EF4-FFF2-40B4-BE49-F238E27FC236}">
                <a16:creationId xmlns:a16="http://schemas.microsoft.com/office/drawing/2014/main" id="{BE943649-0ABC-6291-B4FC-16A126A3409A}"/>
              </a:ext>
            </a:extLst>
          </p:cNvPr>
          <p:cNvSpPr/>
          <p:nvPr/>
        </p:nvSpPr>
        <p:spPr>
          <a:xfrm>
            <a:off x="20365961" y="12333767"/>
            <a:ext cx="720000" cy="720000"/>
          </a:xfrm>
          <a:prstGeom prst="ellipse">
            <a:avLst/>
          </a:prstGeom>
          <a:solidFill>
            <a:srgbClr val="5BC6C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0" name="Oval 8">
            <a:extLst>
              <a:ext uri="{FF2B5EF4-FFF2-40B4-BE49-F238E27FC236}">
                <a16:creationId xmlns:a16="http://schemas.microsoft.com/office/drawing/2014/main" id="{96FBA21B-DA44-0D9B-D09D-291A5B88A46A}"/>
              </a:ext>
            </a:extLst>
          </p:cNvPr>
          <p:cNvSpPr/>
          <p:nvPr/>
        </p:nvSpPr>
        <p:spPr>
          <a:xfrm>
            <a:off x="19317952" y="12333767"/>
            <a:ext cx="720000" cy="720000"/>
          </a:xfrm>
          <a:prstGeom prst="ellipse">
            <a:avLst/>
          </a:prstGeom>
          <a:solidFill>
            <a:srgbClr val="E6695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nl-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3" name="Tijdelijke aanduiding voor dianummer 2">
            <a:extLst>
              <a:ext uri="{FF2B5EF4-FFF2-40B4-BE49-F238E27FC236}">
                <a16:creationId xmlns:a16="http://schemas.microsoft.com/office/drawing/2014/main" id="{54A4C49B-FF23-B239-549A-525048AF44E6}"/>
              </a:ext>
            </a:extLst>
          </p:cNvPr>
          <p:cNvSpPr>
            <a:spLocks noGrp="1"/>
          </p:cNvSpPr>
          <p:nvPr>
            <p:ph type="sldNum" sz="quarter" idx="2"/>
          </p:nvPr>
        </p:nvSpPr>
        <p:spPr/>
        <p:txBody>
          <a:bodyPr/>
          <a:lstStyle/>
          <a:p>
            <a:fld id="{86CB4B4D-7CA3-9044-876B-883B54F8677D}" type="slidenum">
              <a:rPr lang="nl-BE" smtClean="0"/>
              <a:t>8</a:t>
            </a:fld>
            <a:endParaRPr lang="nl-BE"/>
          </a:p>
        </p:txBody>
      </p:sp>
    </p:spTree>
    <p:extLst>
      <p:ext uri="{BB962C8B-B14F-4D97-AF65-F5344CB8AC3E}">
        <p14:creationId xmlns:p14="http://schemas.microsoft.com/office/powerpoint/2010/main" val="2282066646"/>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33334F"/>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Jubilat-Regular"/>
        <a:ea typeface="Jubilat-Regular"/>
        <a:cs typeface="Jubilat-Regular"/>
      </a:majorFont>
      <a:minorFont>
        <a:latin typeface="Jubilat-Regular"/>
        <a:ea typeface="Jubilat-Regular"/>
        <a:cs typeface="Jubilat-Regular"/>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20000"/>
          </a:lnSpc>
          <a:spcBef>
            <a:spcPts val="0"/>
          </a:spcBef>
          <a:spcAft>
            <a:spcPts val="0"/>
          </a:spcAft>
          <a:buClrTx/>
          <a:buSzTx/>
          <a:buFontTx/>
          <a:buNone/>
          <a:tabLst/>
          <a:defRPr kumimoji="0" sz="2800" b="0" i="0" u="none" strike="noStrike" cap="none" spc="0" normalizeH="0" baseline="0">
            <a:ln>
              <a:noFill/>
            </a:ln>
            <a:solidFill>
              <a:srgbClr val="33334F"/>
            </a:solidFill>
            <a:effectLst/>
            <a:uFillTx/>
            <a:latin typeface="Nudista"/>
            <a:ea typeface="Nudista"/>
            <a:cs typeface="Nudista"/>
            <a:sym typeface="Nudist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Jubilat-Regular"/>
        <a:ea typeface="Jubilat-Regular"/>
        <a:cs typeface="Jubilat-Regular"/>
      </a:majorFont>
      <a:minorFont>
        <a:latin typeface="Jubilat-Regular"/>
        <a:ea typeface="Jubilat-Regular"/>
        <a:cs typeface="Jubilat-Regular"/>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20000"/>
          </a:lnSpc>
          <a:spcBef>
            <a:spcPts val="0"/>
          </a:spcBef>
          <a:spcAft>
            <a:spcPts val="0"/>
          </a:spcAft>
          <a:buClrTx/>
          <a:buSzTx/>
          <a:buFontTx/>
          <a:buNone/>
          <a:tabLst/>
          <a:defRPr kumimoji="0" sz="2800" b="0" i="0" u="none" strike="noStrike" cap="none" spc="0" normalizeH="0" baseline="0">
            <a:ln>
              <a:noFill/>
            </a:ln>
            <a:solidFill>
              <a:srgbClr val="33334F"/>
            </a:solidFill>
            <a:effectLst/>
            <a:uFillTx/>
            <a:latin typeface="Nudista"/>
            <a:ea typeface="Nudista"/>
            <a:cs typeface="Nudista"/>
            <a:sym typeface="Nudist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9F6DA5BD6360348946ADF33A2F1B957" ma:contentTypeVersion="8" ma:contentTypeDescription="Create a new document." ma:contentTypeScope="" ma:versionID="fbfff2c7d0f02124804eaa16dcb3a33d">
  <xsd:schema xmlns:xsd="http://www.w3.org/2001/XMLSchema" xmlns:xs="http://www.w3.org/2001/XMLSchema" xmlns:p="http://schemas.microsoft.com/office/2006/metadata/properties" xmlns:ns2="bb566e39-da9e-4fd8-8b9d-0c3278d28d98" targetNamespace="http://schemas.microsoft.com/office/2006/metadata/properties" ma:root="true" ma:fieldsID="d863188e65e5a34f804c4d8102abeac1" ns2:_="">
    <xsd:import namespace="bb566e39-da9e-4fd8-8b9d-0c3278d28d9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566e39-da9e-4fd8-8b9d-0c3278d28d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E237709-17CB-4082-A734-B70147C817CA}">
  <ds:schemaRefs>
    <ds:schemaRef ds:uri="http://schemas.microsoft.com/sharepoint/v3/contenttype/forms"/>
  </ds:schemaRefs>
</ds:datastoreItem>
</file>

<file path=customXml/itemProps2.xml><?xml version="1.0" encoding="utf-8"?>
<ds:datastoreItem xmlns:ds="http://schemas.openxmlformats.org/officeDocument/2006/customXml" ds:itemID="{67F41A30-727B-4A9C-ACB6-48935C91134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b566e39-da9e-4fd8-8b9d-0c3278d28d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1CCD32C-5819-467A-A887-1E0896A2AAFD}">
  <ds:schemaRefs>
    <ds:schemaRef ds:uri="http://purl.org/dc/terms/"/>
    <ds:schemaRef ds:uri="http://purl.org/dc/elements/1.1/"/>
    <ds:schemaRef ds:uri="http://purl.org/dc/dcmitype/"/>
    <ds:schemaRef ds:uri="http://schemas.openxmlformats.org/package/2006/metadata/core-properties"/>
    <ds:schemaRef ds:uri="http://schemas.microsoft.com/office/2006/metadata/properties"/>
    <ds:schemaRef ds:uri="http://www.w3.org/XML/1998/namespace"/>
    <ds:schemaRef ds:uri="http://schemas.microsoft.com/office/2006/documentManagement/types"/>
    <ds:schemaRef ds:uri="http://schemas.microsoft.com/office/infopath/2007/PartnerControls"/>
    <ds:schemaRef ds:uri="bb566e39-da9e-4fd8-8b9d-0c3278d28d98"/>
  </ds:schemaRefs>
</ds:datastoreItem>
</file>

<file path=docMetadata/LabelInfo.xml><?xml version="1.0" encoding="utf-8"?>
<clbl:labelList xmlns:clbl="http://schemas.microsoft.com/office/2020/mipLabelMetadata">
  <clbl:label id="{49c3d703-3579-47bf-a888-7c913fbdced9}" enabled="0" method="" siteId="{49c3d703-3579-47bf-a888-7c913fbdced9}" removed="1"/>
</clbl:labelList>
</file>

<file path=docProps/app.xml><?xml version="1.0" encoding="utf-8"?>
<Properties xmlns="http://schemas.openxmlformats.org/officeDocument/2006/extended-properties" xmlns:vt="http://schemas.openxmlformats.org/officeDocument/2006/docPropsVTypes">
  <TotalTime>11718</TotalTime>
  <Words>951</Words>
  <Application>Microsoft Macintosh PowerPoint</Application>
  <PresentationFormat>Aangepast</PresentationFormat>
  <Paragraphs>163</Paragraphs>
  <Slides>21</Slides>
  <Notes>14</Notes>
  <HiddenSlides>0</HiddenSlides>
  <MMClips>0</MMClips>
  <ScaleCrop>false</ScaleCrop>
  <HeadingPairs>
    <vt:vector size="6" baseType="variant">
      <vt:variant>
        <vt:lpstr>Gebruikte lettertypen</vt:lpstr>
      </vt:variant>
      <vt:variant>
        <vt:i4>12</vt:i4>
      </vt:variant>
      <vt:variant>
        <vt:lpstr>Thema</vt:lpstr>
      </vt:variant>
      <vt:variant>
        <vt:i4>1</vt:i4>
      </vt:variant>
      <vt:variant>
        <vt:lpstr>Diatitels</vt:lpstr>
      </vt:variant>
      <vt:variant>
        <vt:i4>21</vt:i4>
      </vt:variant>
    </vt:vector>
  </HeadingPairs>
  <TitlesOfParts>
    <vt:vector size="34" baseType="lpstr">
      <vt:lpstr>Arial</vt:lpstr>
      <vt:lpstr>Helvetica Light</vt:lpstr>
      <vt:lpstr>Helvetica Neue</vt:lpstr>
      <vt:lpstr>Jubilat-Regular</vt:lpstr>
      <vt:lpstr>Karla</vt:lpstr>
      <vt:lpstr>Menlo</vt:lpstr>
      <vt:lpstr>Nudista</vt:lpstr>
      <vt:lpstr>Nudista Light</vt:lpstr>
      <vt:lpstr>Nudista SemiBold</vt:lpstr>
      <vt:lpstr>Sofia Pro</vt:lpstr>
      <vt:lpstr>Söhne</vt:lpstr>
      <vt:lpstr>Wingdings</vt:lpstr>
      <vt:lpstr>White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rikvancamp</dc:creator>
  <cp:lastModifiedBy>Viktor Segers</cp:lastModifiedBy>
  <cp:revision>43</cp:revision>
  <dcterms:modified xsi:type="dcterms:W3CDTF">2023-11-08T09:08:37Z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0x01010089F6DA5BD6360348946ADF33A2F1B957</vt:lpwstr>
  </property>
</Properties>
</file>